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6" r:id="rId4"/>
    <p:sldId id="280" r:id="rId5"/>
    <p:sldId id="277" r:id="rId6"/>
    <p:sldId id="278" r:id="rId7"/>
    <p:sldId id="279"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2779" y="-293"/>
      </p:cViewPr>
      <p:guideLst>
        <p:guide orient="horz" pos="312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3077282"/>
            <a:ext cx="5829300" cy="212336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2B96A5-9855-4200-BFCA-24330CB8FFA2}"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5B89F-74DF-4135-B18B-9D435AD33D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2B96A5-9855-4200-BFCA-24330CB8FFA2}"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5B89F-74DF-4135-B18B-9D435AD33D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96700"/>
            <a:ext cx="1543050" cy="845220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96700"/>
            <a:ext cx="4514850" cy="845220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2B96A5-9855-4200-BFCA-24330CB8FFA2}"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5B89F-74DF-4135-B18B-9D435AD33D3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2B96A5-9855-4200-BFCA-24330CB8FFA2}"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5B89F-74DF-4135-B18B-9D435AD33D3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6365523"/>
            <a:ext cx="5829300" cy="196744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2B96A5-9855-4200-BFCA-24330CB8FFA2}"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5B89F-74DF-4135-B18B-9D435AD33D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311401"/>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311401"/>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2B96A5-9855-4200-BFCA-24330CB8FFA2}"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5B89F-74DF-4135-B18B-9D435AD33D3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2B96A5-9855-4200-BFCA-24330CB8FFA2}" type="datetimeFigureOut">
              <a:rPr lang="en-US" smtClean="0"/>
              <a:pPr/>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55B89F-74DF-4135-B18B-9D435AD33D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2B96A5-9855-4200-BFCA-24330CB8FFA2}" type="datetimeFigureOut">
              <a:rPr lang="en-US" smtClean="0"/>
              <a:pPr/>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55B89F-74DF-4135-B18B-9D435AD33D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2B96A5-9855-4200-BFCA-24330CB8FFA2}" type="datetimeFigureOut">
              <a:rPr lang="en-US" smtClean="0"/>
              <a:pPr/>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55B89F-74DF-4135-B18B-9D435AD33D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94405"/>
            <a:ext cx="2256235" cy="167851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7"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2B96A5-9855-4200-BFCA-24330CB8FFA2}"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5B89F-74DF-4135-B18B-9D435AD33D3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934200"/>
            <a:ext cx="4114800" cy="81862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2B96A5-9855-4200-BFCA-24330CB8FFA2}"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5B89F-74DF-4135-B18B-9D435AD33D3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311401"/>
            <a:ext cx="6172200" cy="65375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9181395"/>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C92B96A5-9855-4200-BFCA-24330CB8FFA2}" type="datetimeFigureOut">
              <a:rPr lang="en-US" smtClean="0"/>
              <a:pPr/>
              <a:t>6/14/2023</a:t>
            </a:fld>
            <a:endParaRPr lang="en-US"/>
          </a:p>
        </p:txBody>
      </p:sp>
      <p:sp>
        <p:nvSpPr>
          <p:cNvPr id="5" name="Footer Placeholder 4"/>
          <p:cNvSpPr>
            <a:spLocks noGrp="1"/>
          </p:cNvSpPr>
          <p:nvPr>
            <p:ph type="ftr" sz="quarter" idx="3"/>
          </p:nvPr>
        </p:nvSpPr>
        <p:spPr>
          <a:xfrm>
            <a:off x="2343150" y="9181395"/>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9181395"/>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F955B89F-74DF-4135-B18B-9D435AD33D3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48" y="272480"/>
            <a:ext cx="6264696" cy="8987076"/>
          </a:xfrm>
          <a:prstGeom prst="rect">
            <a:avLst/>
          </a:prstGeom>
          <a:noFill/>
        </p:spPr>
        <p:txBody>
          <a:bodyPr wrap="square" rtlCol="0">
            <a:spAutoFit/>
          </a:bodyPr>
          <a:lstStyle/>
          <a:p>
            <a:r>
              <a:rPr lang="en-US" sz="2400" b="1" dirty="0" smtClean="0"/>
              <a:t>E-Commerce App</a:t>
            </a:r>
          </a:p>
          <a:p>
            <a:r>
              <a:rPr lang="en-US" sz="2000" b="1" dirty="0" smtClean="0"/>
              <a:t>Introduction:</a:t>
            </a:r>
          </a:p>
          <a:p>
            <a:r>
              <a:rPr lang="en-US" sz="1400" dirty="0" smtClean="0"/>
              <a:t>Our E-commerce app is designed to provide a seamless shopping experience for users, allowing them to browse and purchase a wide range of products conveniently from the comfort of their own devices. Whether you are a customer looking to explore and buy products or an administrator managing the app's backend, this documentation will walk you through the various aspects of the app and provide you with the necessary information to make the most out of it.</a:t>
            </a:r>
          </a:p>
          <a:p>
            <a:endParaRPr lang="en-US" sz="1400" dirty="0" smtClean="0"/>
          </a:p>
          <a:p>
            <a:r>
              <a:rPr lang="en-US" dirty="0" smtClean="0"/>
              <a:t> </a:t>
            </a:r>
            <a:br>
              <a:rPr lang="en-US" dirty="0" smtClean="0"/>
            </a:br>
            <a:r>
              <a:rPr lang="en-US" b="1" dirty="0" smtClean="0"/>
              <a:t>Key Features:</a:t>
            </a:r>
          </a:p>
          <a:p>
            <a:endParaRPr lang="en-US" b="1" dirty="0" smtClean="0"/>
          </a:p>
          <a:p>
            <a:r>
              <a:rPr lang="en-US" sz="1400" b="1" dirty="0" smtClean="0"/>
              <a:t>Product Catalog:   </a:t>
            </a:r>
            <a:r>
              <a:rPr lang="en-US" sz="1400" dirty="0" smtClean="0"/>
              <a:t>Our E-commerce app provides an extensive product catalog with various categories and subcategories. Users can easily search, browse, and filter products based on their preferences, making it effortless to find the desired items.</a:t>
            </a:r>
          </a:p>
          <a:p>
            <a:endParaRPr lang="en-US" sz="1400" dirty="0" smtClean="0"/>
          </a:p>
          <a:p>
            <a:r>
              <a:rPr lang="en-US" sz="1400" b="1" dirty="0" smtClean="0"/>
              <a:t>User Registration and Authentication:   </a:t>
            </a:r>
            <a:r>
              <a:rPr lang="en-US" sz="1400" dirty="0" smtClean="0"/>
              <a:t>Customers can create user accounts, allowing them to save their shipping details, track orders, and manage their preferences. The authentication process ensures secure access to their personal information and order history.</a:t>
            </a:r>
          </a:p>
          <a:p>
            <a:endParaRPr lang="en-US" sz="1400" dirty="0" smtClean="0"/>
          </a:p>
          <a:p>
            <a:r>
              <a:rPr lang="en-US" sz="1400" b="1" dirty="0" smtClean="0"/>
              <a:t>Shopping Cart and Checkout:  </a:t>
            </a:r>
            <a:r>
              <a:rPr lang="en-US" sz="1400" dirty="0" smtClean="0"/>
              <a:t>The app includes a shopping cart feature that enables users to add products, review their cart, and proceed to checkout. The checkout process offers multiple payment options, ensuring a smooth and secure transaction experience.</a:t>
            </a:r>
          </a:p>
          <a:p>
            <a:endParaRPr lang="en-US" sz="1400" dirty="0" smtClean="0"/>
          </a:p>
          <a:p>
            <a:r>
              <a:rPr lang="en-US" sz="1400" b="1" dirty="0" smtClean="0"/>
              <a:t>Product Reviews and Ratings:  </a:t>
            </a:r>
            <a:r>
              <a:rPr lang="en-US" sz="1400" dirty="0" smtClean="0"/>
              <a:t>Customers can provide feedback and rate products, helping other users make informed purchasing decisions. This feature fosters a sense of community and trust among users.</a:t>
            </a:r>
          </a:p>
          <a:p>
            <a:endParaRPr lang="en-US" sz="1400" dirty="0" smtClean="0"/>
          </a:p>
          <a:p>
            <a:r>
              <a:rPr lang="en-US" sz="1400" b="1" dirty="0" smtClean="0"/>
              <a:t>Order Tracking:   </a:t>
            </a:r>
            <a:r>
              <a:rPr lang="en-US" sz="1400" dirty="0" smtClean="0"/>
              <a:t>Once an order is placed, users can track its status in real-time. They receive updates on order processing, shipping, and delivery, providing transparency and peace of mind.</a:t>
            </a:r>
          </a:p>
          <a:p>
            <a:endParaRPr lang="en-US" sz="1400" dirty="0" smtClean="0"/>
          </a:p>
          <a:p>
            <a:r>
              <a:rPr lang="en-US" sz="1400" b="1" dirty="0" smtClean="0"/>
              <a:t>Admin Dashboard:  </a:t>
            </a:r>
            <a:r>
              <a:rPr lang="en-US" sz="1400" dirty="0" smtClean="0"/>
              <a:t>For administrators, our E-commerce app offers a comprehensive dashboard to manage products, inventory, orders, and customer information. It provides insights into sales performance, stock levels, and customer analytics, enabling efficient business operations.</a:t>
            </a:r>
            <a:r>
              <a:rPr lang="en-US" dirty="0" smtClean="0"/>
              <a:t/>
            </a:r>
            <a:br>
              <a:rPr lang="en-US" dirty="0" smtClean="0"/>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672" y="416496"/>
            <a:ext cx="6048672" cy="7632859"/>
          </a:xfrm>
          <a:prstGeom prst="rect">
            <a:avLst/>
          </a:prstGeom>
          <a:noFill/>
        </p:spPr>
        <p:txBody>
          <a:bodyPr wrap="square" rtlCol="0">
            <a:spAutoFit/>
          </a:bodyPr>
          <a:lstStyle/>
          <a:p>
            <a:r>
              <a:rPr lang="en-US" sz="1400" dirty="0" smtClean="0"/>
              <a:t>│   ├── admin</a:t>
            </a:r>
          </a:p>
          <a:p>
            <a:r>
              <a:rPr lang="en-US" sz="1400" dirty="0" smtClean="0"/>
              <a:t>│   │   ├── components</a:t>
            </a:r>
          </a:p>
          <a:p>
            <a:r>
              <a:rPr lang="en-US" sz="1400" dirty="0" smtClean="0"/>
              <a:t>│   │   │   ├── AddCategory.js</a:t>
            </a:r>
          </a:p>
          <a:p>
            <a:r>
              <a:rPr lang="en-US" sz="1400" dirty="0" smtClean="0"/>
              <a:t>│   │   │   ├── AddProduct.js</a:t>
            </a:r>
          </a:p>
          <a:p>
            <a:r>
              <a:rPr lang="en-US" sz="1400" dirty="0" smtClean="0"/>
              <a:t>│   │   │   ├── Dashboard.js</a:t>
            </a:r>
          </a:p>
          <a:p>
            <a:r>
              <a:rPr lang="en-US" sz="1400" dirty="0" smtClean="0"/>
              <a:t>│   │   │   ├── Feedback.js</a:t>
            </a:r>
          </a:p>
          <a:p>
            <a:r>
              <a:rPr lang="en-US" sz="1400" dirty="0" smtClean="0"/>
              <a:t>│   │   │   ├── Home.js</a:t>
            </a:r>
          </a:p>
          <a:p>
            <a:r>
              <a:rPr lang="en-US" sz="1400" dirty="0" smtClean="0"/>
              <a:t>│   │   │   ├── Orders.js</a:t>
            </a:r>
          </a:p>
          <a:p>
            <a:r>
              <a:rPr lang="en-US" sz="1400" dirty="0" smtClean="0"/>
              <a:t>│   │   │   ├── Payment.js</a:t>
            </a:r>
          </a:p>
          <a:p>
            <a:r>
              <a:rPr lang="en-US" sz="1400" dirty="0" smtClean="0"/>
              <a:t>│   │   │   └── UpdateProduct.js</a:t>
            </a:r>
          </a:p>
          <a:p>
            <a:r>
              <a:rPr lang="en-US" sz="1400" dirty="0" smtClean="0"/>
              <a:t>│   │   ├── pages</a:t>
            </a:r>
          </a:p>
          <a:p>
            <a:r>
              <a:rPr lang="en-US" sz="1400" dirty="0" smtClean="0"/>
              <a:t>│   │   │   ├── DashboardPage.js</a:t>
            </a:r>
          </a:p>
          <a:p>
            <a:r>
              <a:rPr lang="en-US" sz="1400" dirty="0" smtClean="0"/>
              <a:t>│   │   │   ├── OrdersPage.js</a:t>
            </a:r>
          </a:p>
          <a:p>
            <a:r>
              <a:rPr lang="en-US" sz="1400" dirty="0" smtClean="0"/>
              <a:t>│   │   │   ├── ProductManagementPage.js</a:t>
            </a:r>
          </a:p>
          <a:p>
            <a:r>
              <a:rPr lang="en-US" sz="1400" dirty="0" smtClean="0"/>
              <a:t>│   │   │   ├── UserManagementPage.js</a:t>
            </a:r>
          </a:p>
          <a:p>
            <a:r>
              <a:rPr lang="en-US" sz="1400" dirty="0" smtClean="0"/>
              <a:t>│   │   │   └── ...</a:t>
            </a:r>
          </a:p>
          <a:p>
            <a:r>
              <a:rPr lang="en-US" sz="1400" dirty="0" smtClean="0"/>
              <a:t>│   │   ├── services</a:t>
            </a:r>
          </a:p>
          <a:p>
            <a:r>
              <a:rPr lang="en-US" sz="1400" dirty="0" smtClean="0"/>
              <a:t>│   │   │   ├── ProductService.js</a:t>
            </a:r>
          </a:p>
          <a:p>
            <a:r>
              <a:rPr lang="en-US" sz="1400" dirty="0" smtClean="0"/>
              <a:t>│   │   │   ├── OrderService.js</a:t>
            </a:r>
          </a:p>
          <a:p>
            <a:r>
              <a:rPr lang="en-US" sz="1400" dirty="0" smtClean="0"/>
              <a:t>│   │   │   ├── PaymentService.js</a:t>
            </a:r>
          </a:p>
          <a:p>
            <a:r>
              <a:rPr lang="en-US" sz="1400" dirty="0" smtClean="0"/>
              <a:t>│   │   │   ├── UserService.js</a:t>
            </a:r>
          </a:p>
          <a:p>
            <a:r>
              <a:rPr lang="en-US" sz="1400" dirty="0" smtClean="0"/>
              <a:t>│   │   │   └── ...</a:t>
            </a:r>
          </a:p>
          <a:p>
            <a:r>
              <a:rPr lang="en-US" sz="1400" dirty="0" smtClean="0"/>
              <a:t>│   │   ├── </a:t>
            </a:r>
            <a:r>
              <a:rPr lang="en-US" sz="1400" dirty="0" err="1" smtClean="0"/>
              <a:t>utils</a:t>
            </a:r>
            <a:endParaRPr lang="en-US" sz="1400" dirty="0" smtClean="0"/>
          </a:p>
          <a:p>
            <a:r>
              <a:rPr lang="en-US" sz="1400" dirty="0" smtClean="0"/>
              <a:t>│   │   │   ├── APIUtils.js</a:t>
            </a:r>
          </a:p>
          <a:p>
            <a:r>
              <a:rPr lang="en-US" sz="1400" dirty="0" smtClean="0"/>
              <a:t>│   │   │   └── ...</a:t>
            </a:r>
          </a:p>
          <a:p>
            <a:r>
              <a:rPr lang="en-US" sz="1400" dirty="0" smtClean="0"/>
              <a:t>│   │   ├── AdminApp.js</a:t>
            </a:r>
          </a:p>
          <a:p>
            <a:r>
              <a:rPr lang="en-US" sz="1400" dirty="0" smtClean="0"/>
              <a:t>│   │   ├── index.js</a:t>
            </a:r>
          </a:p>
          <a:p>
            <a:r>
              <a:rPr lang="en-US" sz="1400" dirty="0" smtClean="0"/>
              <a:t>│   │   └── ...</a:t>
            </a:r>
          </a:p>
          <a:p>
            <a:r>
              <a:rPr lang="en-US" sz="1400" dirty="0" smtClean="0"/>
              <a:t>├── public</a:t>
            </a:r>
          </a:p>
          <a:p>
            <a:r>
              <a:rPr lang="en-US" sz="1400" dirty="0" smtClean="0"/>
              <a:t>│   ├── index.html</a:t>
            </a:r>
          </a:p>
          <a:p>
            <a:r>
              <a:rPr lang="en-US" sz="1400" dirty="0" smtClean="0"/>
              <a:t>│   ├── favicon.ico</a:t>
            </a:r>
          </a:p>
          <a:p>
            <a:r>
              <a:rPr lang="en-US" sz="1400" dirty="0" smtClean="0"/>
              <a:t>│   └── ...</a:t>
            </a:r>
          </a:p>
          <a:p>
            <a:r>
              <a:rPr lang="en-US" sz="1400" dirty="0" smtClean="0"/>
              <a:t>├── .</a:t>
            </a:r>
            <a:r>
              <a:rPr lang="en-US" sz="1400" dirty="0" err="1" smtClean="0"/>
              <a:t>gitignore</a:t>
            </a:r>
            <a:endParaRPr lang="en-US" sz="1400" dirty="0" smtClean="0"/>
          </a:p>
          <a:p>
            <a:r>
              <a:rPr lang="en-US" sz="1400" dirty="0" smtClean="0"/>
              <a:t>├── </a:t>
            </a:r>
            <a:r>
              <a:rPr lang="en-US" sz="1400" dirty="0" err="1" smtClean="0"/>
              <a:t>package.json</a:t>
            </a:r>
            <a:endParaRPr lang="en-US" sz="1400" dirty="0" smtClean="0"/>
          </a:p>
          <a:p>
            <a:r>
              <a:rPr lang="en-US" sz="1400" dirty="0" smtClean="0"/>
              <a:t>├── README.md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56" y="344488"/>
            <a:ext cx="6192688" cy="6801862"/>
          </a:xfrm>
          <a:prstGeom prst="rect">
            <a:avLst/>
          </a:prstGeom>
          <a:noFill/>
        </p:spPr>
        <p:txBody>
          <a:bodyPr wrap="square" rtlCol="0">
            <a:spAutoFit/>
          </a:bodyPr>
          <a:lstStyle/>
          <a:p>
            <a:r>
              <a:rPr lang="en-US" sz="2000" b="1" dirty="0" smtClean="0"/>
              <a:t>Project Mile Stones: </a:t>
            </a:r>
          </a:p>
          <a:p>
            <a:endParaRPr lang="en-US" sz="1400" b="1" dirty="0" smtClean="0"/>
          </a:p>
          <a:p>
            <a:r>
              <a:rPr lang="en-US" sz="1600" b="1" dirty="0" smtClean="0"/>
              <a:t>Project Planning and Research:</a:t>
            </a:r>
          </a:p>
          <a:p>
            <a:pPr lvl="1"/>
            <a:r>
              <a:rPr lang="en-US" sz="1400" dirty="0" smtClean="0"/>
              <a:t>Define project goals and objectives.</a:t>
            </a:r>
          </a:p>
          <a:p>
            <a:pPr lvl="1"/>
            <a:r>
              <a:rPr lang="en-US" sz="1400" dirty="0" smtClean="0"/>
              <a:t>Conduct market research and identify target audience.</a:t>
            </a:r>
          </a:p>
          <a:p>
            <a:pPr lvl="1"/>
            <a:r>
              <a:rPr lang="en-US" sz="1400" dirty="0" smtClean="0"/>
              <a:t>Define the scope of the app and list out key features.</a:t>
            </a:r>
          </a:p>
          <a:p>
            <a:pPr lvl="1"/>
            <a:r>
              <a:rPr lang="en-US" sz="1400" dirty="0" smtClean="0"/>
              <a:t>Create a project timeline and allocate resources.</a:t>
            </a:r>
          </a:p>
          <a:p>
            <a:pPr lvl="1"/>
            <a:endParaRPr lang="en-US" sz="1400" dirty="0" smtClean="0"/>
          </a:p>
          <a:p>
            <a:r>
              <a:rPr lang="en-US" sz="1600" b="1" dirty="0" smtClean="0"/>
              <a:t>Design and User Experience:</a:t>
            </a:r>
          </a:p>
          <a:p>
            <a:pPr lvl="1"/>
            <a:r>
              <a:rPr lang="en-US" sz="1400" dirty="0" smtClean="0"/>
              <a:t>Create wireframes and prototypes to visualize the app's layout and user flow.</a:t>
            </a:r>
          </a:p>
          <a:p>
            <a:pPr lvl="1"/>
            <a:r>
              <a:rPr lang="en-US" sz="1400" dirty="0" smtClean="0"/>
              <a:t>Design the app's user interface (UI) considering branding, usability, and accessibility.</a:t>
            </a:r>
          </a:p>
          <a:p>
            <a:pPr lvl="1"/>
            <a:r>
              <a:rPr lang="en-US" sz="1400" dirty="0" smtClean="0"/>
              <a:t>Implement responsive design to ensure a seamless experience across devices.</a:t>
            </a:r>
          </a:p>
          <a:p>
            <a:pPr lvl="1"/>
            <a:endParaRPr lang="en-US" sz="1400" dirty="0" smtClean="0"/>
          </a:p>
          <a:p>
            <a:r>
              <a:rPr lang="en-US" sz="1600" b="1" dirty="0" smtClean="0"/>
              <a:t>Database and Backend Development:</a:t>
            </a:r>
          </a:p>
          <a:p>
            <a:pPr lvl="1"/>
            <a:r>
              <a:rPr lang="en-US" sz="1400" dirty="0" smtClean="0"/>
              <a:t>Design and create the database schema to store product information, user data, and order details.</a:t>
            </a:r>
          </a:p>
          <a:p>
            <a:pPr lvl="1"/>
            <a:r>
              <a:rPr lang="en-US" sz="1400" dirty="0" smtClean="0"/>
              <a:t>Develop the backend infrastructure to handle user authentication, product management, order processing, and payment integration.</a:t>
            </a:r>
          </a:p>
          <a:p>
            <a:pPr lvl="1"/>
            <a:r>
              <a:rPr lang="en-US" sz="1400" dirty="0" smtClean="0"/>
              <a:t>Implement APIs for communication between the frontend and backend.</a:t>
            </a:r>
          </a:p>
          <a:p>
            <a:pPr lvl="1"/>
            <a:endParaRPr lang="en-US" sz="1600" b="1" dirty="0" smtClean="0"/>
          </a:p>
          <a:p>
            <a:r>
              <a:rPr lang="en-US" sz="1600" b="1" dirty="0" smtClean="0"/>
              <a:t>Frontend Development:</a:t>
            </a:r>
          </a:p>
          <a:p>
            <a:pPr lvl="1"/>
            <a:r>
              <a:rPr lang="en-US" sz="1400" dirty="0" smtClean="0"/>
              <a:t>Develop the customer-facing frontend components and pages, including the home page, product listing, product details, cart, checkout, and user account management.</a:t>
            </a:r>
          </a:p>
          <a:p>
            <a:pPr lvl="1"/>
            <a:r>
              <a:rPr lang="en-US" sz="1400" dirty="0" smtClean="0"/>
              <a:t>Implement responsive and mobile-friendly designs.</a:t>
            </a:r>
          </a:p>
          <a:p>
            <a:pPr lvl="1"/>
            <a:r>
              <a:rPr lang="en-US" sz="1400" dirty="0" smtClean="0"/>
              <a:t>Integrate with backend APIs to fetch and display data dynamically.</a:t>
            </a:r>
          </a:p>
          <a:p>
            <a:endParaRPr lang="en-US" sz="14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664" y="416496"/>
            <a:ext cx="6048672" cy="6247864"/>
          </a:xfrm>
          <a:prstGeom prst="rect">
            <a:avLst/>
          </a:prstGeom>
          <a:noFill/>
        </p:spPr>
        <p:txBody>
          <a:bodyPr wrap="square" rtlCol="0">
            <a:spAutoFit/>
          </a:bodyPr>
          <a:lstStyle/>
          <a:p>
            <a:r>
              <a:rPr lang="en-US" sz="1600" b="1" dirty="0" smtClean="0"/>
              <a:t>Payment Integration:</a:t>
            </a:r>
          </a:p>
          <a:p>
            <a:pPr lvl="1"/>
            <a:r>
              <a:rPr lang="en-US" sz="1400" dirty="0" smtClean="0"/>
              <a:t>Integrate with payment gateways to enable secure and seamless transactions.</a:t>
            </a:r>
          </a:p>
          <a:p>
            <a:pPr lvl="1"/>
            <a:r>
              <a:rPr lang="en-US" sz="1400" dirty="0" smtClean="0"/>
              <a:t>Implement features like payment processing, order verification, and order status updates.</a:t>
            </a:r>
          </a:p>
          <a:p>
            <a:pPr lvl="1"/>
            <a:endParaRPr lang="en-US" sz="1400" dirty="0" smtClean="0"/>
          </a:p>
          <a:p>
            <a:r>
              <a:rPr lang="en-US" sz="1600" b="1" dirty="0" smtClean="0"/>
              <a:t>Admin Panel Development:</a:t>
            </a:r>
          </a:p>
          <a:p>
            <a:pPr lvl="1"/>
            <a:r>
              <a:rPr lang="en-US" sz="1400" dirty="0" smtClean="0"/>
              <a:t>Develop an admin panel to manage products, inventory, orders, and customer data.</a:t>
            </a:r>
          </a:p>
          <a:p>
            <a:pPr lvl="1"/>
            <a:r>
              <a:rPr lang="en-US" sz="1400" dirty="0" smtClean="0"/>
              <a:t>Implement features like adding or updating products, tracking orders, generating reports, and managing user accounts.</a:t>
            </a:r>
          </a:p>
          <a:p>
            <a:pPr lvl="1"/>
            <a:endParaRPr lang="en-US" sz="1400" dirty="0" smtClean="0"/>
          </a:p>
          <a:p>
            <a:r>
              <a:rPr lang="en-US" sz="1600" b="1" dirty="0" smtClean="0"/>
              <a:t>Testing and Quality Assurance:</a:t>
            </a:r>
          </a:p>
          <a:p>
            <a:pPr lvl="1"/>
            <a:r>
              <a:rPr lang="en-US" sz="1400" dirty="0" smtClean="0"/>
              <a:t>Conduct thorough testing of the app to identify and fix any bugs or issues.</a:t>
            </a:r>
          </a:p>
          <a:p>
            <a:pPr lvl="1"/>
            <a:r>
              <a:rPr lang="en-US" sz="1400" dirty="0" smtClean="0"/>
              <a:t>Perform functional testing, usability testing, performance testing, and security testing.</a:t>
            </a:r>
          </a:p>
          <a:p>
            <a:pPr lvl="1"/>
            <a:r>
              <a:rPr lang="en-US" sz="1400" dirty="0" smtClean="0"/>
              <a:t>Ensure cross-browser compatibility and responsiveness.</a:t>
            </a:r>
          </a:p>
          <a:p>
            <a:pPr lvl="1"/>
            <a:endParaRPr lang="en-US" sz="1400" dirty="0" smtClean="0"/>
          </a:p>
          <a:p>
            <a:r>
              <a:rPr lang="en-US" sz="1600" b="1" dirty="0" smtClean="0"/>
              <a:t>Deployment and Launch:</a:t>
            </a:r>
          </a:p>
          <a:p>
            <a:pPr lvl="1"/>
            <a:r>
              <a:rPr lang="en-US" sz="1400" dirty="0" smtClean="0"/>
              <a:t>Prepare the app for deployment to a production environment.</a:t>
            </a:r>
          </a:p>
          <a:p>
            <a:pPr lvl="1"/>
            <a:r>
              <a:rPr lang="en-US" sz="1400" dirty="0" smtClean="0"/>
              <a:t>Set up hosting, server configuration, and domain management.</a:t>
            </a:r>
          </a:p>
          <a:p>
            <a:pPr lvl="1"/>
            <a:r>
              <a:rPr lang="en-US" sz="1400" dirty="0" smtClean="0"/>
              <a:t>Perform final testing and review before launching the app.</a:t>
            </a:r>
          </a:p>
          <a:p>
            <a:pPr lvl="1"/>
            <a:endParaRPr lang="en-US" sz="1400" dirty="0" smtClean="0"/>
          </a:p>
          <a:p>
            <a:r>
              <a:rPr lang="en-US" sz="1600" b="1" dirty="0" smtClean="0"/>
              <a:t>Post-Launch Activities:</a:t>
            </a:r>
          </a:p>
          <a:p>
            <a:pPr lvl="1"/>
            <a:r>
              <a:rPr lang="en-US" sz="1400" dirty="0" smtClean="0"/>
              <a:t>Monitor app performance, user feedback, and analytics.</a:t>
            </a:r>
          </a:p>
          <a:p>
            <a:pPr lvl="1"/>
            <a:r>
              <a:rPr lang="en-US" sz="1400" dirty="0" smtClean="0"/>
              <a:t>Continuously improve the app based on user feedback and market trends.</a:t>
            </a:r>
          </a:p>
          <a:p>
            <a:pPr lvl="1"/>
            <a:r>
              <a:rPr lang="en-US" sz="1400" dirty="0" smtClean="0"/>
              <a:t>Implement updates, security patches, and feature enhancements based on user needs and business requirements.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664" y="416496"/>
            <a:ext cx="6120680" cy="8956298"/>
          </a:xfrm>
          <a:prstGeom prst="rect">
            <a:avLst/>
          </a:prstGeom>
          <a:noFill/>
        </p:spPr>
        <p:txBody>
          <a:bodyPr wrap="square" rtlCol="0">
            <a:spAutoFit/>
          </a:bodyPr>
          <a:lstStyle/>
          <a:p>
            <a:r>
              <a:rPr lang="en-US" sz="2400" b="1" dirty="0" smtClean="0"/>
              <a:t>ER Diagram:</a:t>
            </a:r>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a:p>
        </p:txBody>
      </p:sp>
      <p:pic>
        <p:nvPicPr>
          <p:cNvPr id="4" name="Picture 3" descr="mermaid-diagram-2023-06-02-171113.png"/>
          <p:cNvPicPr>
            <a:picLocks noChangeAspect="1"/>
          </p:cNvPicPr>
          <p:nvPr/>
        </p:nvPicPr>
        <p:blipFill>
          <a:blip r:embed="rId2" cstate="print"/>
          <a:stretch>
            <a:fillRect/>
          </a:stretch>
        </p:blipFill>
        <p:spPr>
          <a:xfrm>
            <a:off x="57150" y="2849880"/>
            <a:ext cx="6743700" cy="42062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56" y="416496"/>
            <a:ext cx="6192688" cy="8402300"/>
          </a:xfrm>
          <a:prstGeom prst="rect">
            <a:avLst/>
          </a:prstGeom>
          <a:noFill/>
        </p:spPr>
        <p:txBody>
          <a:bodyPr wrap="square" rtlCol="0">
            <a:spAutoFit/>
          </a:bodyPr>
          <a:lstStyle/>
          <a:p>
            <a:r>
              <a:rPr lang="en-US" b="1" dirty="0" smtClean="0"/>
              <a:t>Backend Explanation with code snippets:</a:t>
            </a:r>
          </a:p>
          <a:p>
            <a:r>
              <a:rPr lang="en-US" b="1" dirty="0" smtClean="0"/>
              <a:t> Database Connection:</a:t>
            </a:r>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r>
              <a:rPr lang="en-US" b="1" dirty="0" smtClean="0"/>
              <a:t> Schemas:</a:t>
            </a:r>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p:txBody>
      </p:sp>
      <p:pic>
        <p:nvPicPr>
          <p:cNvPr id="3" name="Picture 2" descr="Screenshot (36).png"/>
          <p:cNvPicPr>
            <a:picLocks noChangeAspect="1"/>
          </p:cNvPicPr>
          <p:nvPr/>
        </p:nvPicPr>
        <p:blipFill>
          <a:blip r:embed="rId2" cstate="print"/>
          <a:stretch>
            <a:fillRect/>
          </a:stretch>
        </p:blipFill>
        <p:spPr>
          <a:xfrm>
            <a:off x="476672" y="1136575"/>
            <a:ext cx="6048672" cy="3415965"/>
          </a:xfrm>
          <a:prstGeom prst="rect">
            <a:avLst/>
          </a:prstGeom>
        </p:spPr>
      </p:pic>
      <p:pic>
        <p:nvPicPr>
          <p:cNvPr id="4" name="Picture 3" descr="Screenshot (37).png"/>
          <p:cNvPicPr>
            <a:picLocks noChangeAspect="1"/>
          </p:cNvPicPr>
          <p:nvPr/>
        </p:nvPicPr>
        <p:blipFill>
          <a:blip r:embed="rId3" cstate="print"/>
          <a:stretch>
            <a:fillRect/>
          </a:stretch>
        </p:blipFill>
        <p:spPr>
          <a:xfrm>
            <a:off x="476672" y="5385050"/>
            <a:ext cx="6052053" cy="34042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56" y="416496"/>
            <a:ext cx="6120680" cy="895629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3" name="Picture 2" descr="Screenshot (38).png"/>
          <p:cNvPicPr>
            <a:picLocks noChangeAspect="1"/>
          </p:cNvPicPr>
          <p:nvPr/>
        </p:nvPicPr>
        <p:blipFill>
          <a:blip r:embed="rId2" cstate="print"/>
          <a:stretch>
            <a:fillRect/>
          </a:stretch>
        </p:blipFill>
        <p:spPr>
          <a:xfrm>
            <a:off x="476672" y="848544"/>
            <a:ext cx="5976664" cy="3361874"/>
          </a:xfrm>
          <a:prstGeom prst="rect">
            <a:avLst/>
          </a:prstGeom>
        </p:spPr>
      </p:pic>
      <p:pic>
        <p:nvPicPr>
          <p:cNvPr id="4" name="Picture 3" descr="Screenshot (39).png"/>
          <p:cNvPicPr>
            <a:picLocks noChangeAspect="1"/>
          </p:cNvPicPr>
          <p:nvPr/>
        </p:nvPicPr>
        <p:blipFill>
          <a:blip r:embed="rId3" cstate="print"/>
          <a:stretch>
            <a:fillRect/>
          </a:stretch>
        </p:blipFill>
        <p:spPr>
          <a:xfrm>
            <a:off x="476672" y="5241032"/>
            <a:ext cx="5976664" cy="33618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4664" y="416496"/>
            <a:ext cx="6048672" cy="8802410"/>
          </a:xfrm>
          <a:prstGeom prst="rect">
            <a:avLst/>
          </a:prstGeom>
          <a:noFill/>
        </p:spPr>
        <p:txBody>
          <a:bodyPr wrap="square" rtlCol="0">
            <a:spAutoFit/>
          </a:bodyPr>
          <a:lstStyle/>
          <a:p>
            <a:r>
              <a:rPr lang="en-US" sz="1400" b="1" dirty="0" smtClean="0"/>
              <a:t>Code Snippets for API’s:</a:t>
            </a:r>
          </a:p>
          <a:p>
            <a:r>
              <a:rPr lang="en-US" sz="1200" b="1" dirty="0" smtClean="0"/>
              <a:t>Handling with </a:t>
            </a:r>
            <a:r>
              <a:rPr lang="en-US" sz="1200" b="1" dirty="0" err="1" smtClean="0"/>
              <a:t>cors</a:t>
            </a:r>
            <a:r>
              <a:rPr lang="en-US" sz="1200" b="1" dirty="0" smtClean="0"/>
              <a:t> and importing required packages:</a:t>
            </a:r>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r>
              <a:rPr lang="en-US" sz="1200" b="1" dirty="0" smtClean="0"/>
              <a:t>Add Category API and Get Category API</a:t>
            </a:r>
            <a:r>
              <a:rPr lang="en-US" sz="1200" b="1" dirty="0" smtClean="0"/>
              <a:t>:</a:t>
            </a:r>
          </a:p>
          <a:p>
            <a:r>
              <a:rPr lang="en-US" sz="1200" dirty="0" smtClean="0"/>
              <a:t>The Add Category API enables category creation and addition to a system, while the Get Category API retrieves specific category details from the system</a:t>
            </a:r>
            <a:r>
              <a:rPr lang="en-US" sz="1200" dirty="0" smtClean="0"/>
              <a:t>.</a:t>
            </a:r>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p:txBody>
      </p:sp>
      <p:pic>
        <p:nvPicPr>
          <p:cNvPr id="4" name="Picture 3" descr="Screenshot (40).png"/>
          <p:cNvPicPr>
            <a:picLocks noChangeAspect="1"/>
          </p:cNvPicPr>
          <p:nvPr/>
        </p:nvPicPr>
        <p:blipFill>
          <a:blip r:embed="rId2" cstate="print"/>
          <a:stretch>
            <a:fillRect/>
          </a:stretch>
        </p:blipFill>
        <p:spPr>
          <a:xfrm>
            <a:off x="476672" y="1064568"/>
            <a:ext cx="6048672" cy="3402378"/>
          </a:xfrm>
          <a:prstGeom prst="rect">
            <a:avLst/>
          </a:prstGeom>
        </p:spPr>
      </p:pic>
      <p:pic>
        <p:nvPicPr>
          <p:cNvPr id="5" name="Picture 4" descr="Screenshot (41).png"/>
          <p:cNvPicPr>
            <a:picLocks noChangeAspect="1"/>
          </p:cNvPicPr>
          <p:nvPr/>
        </p:nvPicPr>
        <p:blipFill>
          <a:blip r:embed="rId3" cstate="print"/>
          <a:stretch>
            <a:fillRect/>
          </a:stretch>
        </p:blipFill>
        <p:spPr>
          <a:xfrm>
            <a:off x="476672" y="5385048"/>
            <a:ext cx="6068055" cy="341328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664" y="416496"/>
            <a:ext cx="6048672" cy="9417963"/>
          </a:xfrm>
          <a:prstGeom prst="rect">
            <a:avLst/>
          </a:prstGeom>
          <a:noFill/>
        </p:spPr>
        <p:txBody>
          <a:bodyPr wrap="square" rtlCol="0">
            <a:spAutoFit/>
          </a:bodyPr>
          <a:lstStyle/>
          <a:p>
            <a:r>
              <a:rPr lang="en-US" b="1" dirty="0" smtClean="0"/>
              <a:t>API’s for Add Product</a:t>
            </a:r>
            <a:r>
              <a:rPr lang="en-US" b="1" dirty="0" smtClean="0"/>
              <a:t>:</a:t>
            </a:r>
          </a:p>
          <a:p>
            <a:r>
              <a:rPr lang="en-US" sz="1200" dirty="0" smtClean="0"/>
              <a:t>The Add Product API enables users to create and add a new product to a system or database.</a:t>
            </a:r>
            <a:endParaRPr lang="en-US" sz="1200"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r>
              <a:rPr lang="en-US" b="1" dirty="0" smtClean="0"/>
              <a:t>API’s for Add to Cart, Remover from cart and get cart by id</a:t>
            </a:r>
            <a:r>
              <a:rPr lang="en-US" b="1" dirty="0" smtClean="0"/>
              <a:t>:</a:t>
            </a:r>
          </a:p>
          <a:p>
            <a:r>
              <a:rPr lang="en-US" sz="1200" dirty="0" smtClean="0"/>
              <a:t>The Add to Cart API enables users to add items to a cart, the Remove from Cart API allows users to remove items from a cart, and the Get Cart by ID API retrieves the cart details based on the provided ID.</a:t>
            </a:r>
            <a:endParaRPr lang="en-US" sz="1200"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a:p>
        </p:txBody>
      </p:sp>
      <p:pic>
        <p:nvPicPr>
          <p:cNvPr id="3" name="Picture 2" descr="Screenshot (42).png"/>
          <p:cNvPicPr>
            <a:picLocks noChangeAspect="1"/>
          </p:cNvPicPr>
          <p:nvPr/>
        </p:nvPicPr>
        <p:blipFill>
          <a:blip r:embed="rId2" cstate="print"/>
          <a:stretch>
            <a:fillRect/>
          </a:stretch>
        </p:blipFill>
        <p:spPr>
          <a:xfrm>
            <a:off x="404664" y="992560"/>
            <a:ext cx="6124061" cy="3404280"/>
          </a:xfrm>
          <a:prstGeom prst="rect">
            <a:avLst/>
          </a:prstGeom>
        </p:spPr>
      </p:pic>
      <p:pic>
        <p:nvPicPr>
          <p:cNvPr id="4" name="Picture 3" descr="Screenshot (43).png"/>
          <p:cNvPicPr>
            <a:picLocks noChangeAspect="1"/>
          </p:cNvPicPr>
          <p:nvPr/>
        </p:nvPicPr>
        <p:blipFill>
          <a:blip r:embed="rId3" cstate="print"/>
          <a:stretch>
            <a:fillRect/>
          </a:stretch>
        </p:blipFill>
        <p:spPr>
          <a:xfrm>
            <a:off x="404664" y="5673080"/>
            <a:ext cx="6144681" cy="345638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56" y="416496"/>
            <a:ext cx="6192688" cy="8217634"/>
          </a:xfrm>
          <a:prstGeom prst="rect">
            <a:avLst/>
          </a:prstGeom>
          <a:noFill/>
        </p:spPr>
        <p:txBody>
          <a:bodyPr wrap="square" rtlCol="0">
            <a:spAutoFit/>
          </a:bodyPr>
          <a:lstStyle/>
          <a:p>
            <a:r>
              <a:rPr lang="en-US" b="1" dirty="0" smtClean="0"/>
              <a:t>API’s for Post Orders and Get Payments</a:t>
            </a:r>
            <a:r>
              <a:rPr lang="en-US" b="1" dirty="0" smtClean="0"/>
              <a:t>:</a:t>
            </a:r>
          </a:p>
          <a:p>
            <a:r>
              <a:rPr lang="en-US" sz="1200" dirty="0" smtClean="0"/>
              <a:t>The Post Orders API is used to create and submit new orders, while the Get Payments API retrieves payment information for specific orders</a:t>
            </a:r>
            <a:r>
              <a:rPr lang="en-US" sz="1200" dirty="0" smtClean="0"/>
              <a:t>.</a:t>
            </a:r>
          </a:p>
          <a:p>
            <a:endParaRPr lang="en-US" sz="1200"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r>
              <a:rPr lang="en-US" b="1" dirty="0" smtClean="0"/>
              <a:t>API’s for Get orders and get orders based on user Id</a:t>
            </a:r>
            <a:r>
              <a:rPr lang="en-US" b="1" dirty="0" smtClean="0"/>
              <a:t>:</a:t>
            </a:r>
          </a:p>
          <a:p>
            <a:r>
              <a:rPr lang="en-US" sz="1200" dirty="0" smtClean="0"/>
              <a:t>The Get Orders API retrieves all orders from the system, while the Get Orders by User ID API retrieves orders specific to a user ID</a:t>
            </a:r>
            <a:r>
              <a:rPr lang="en-US" sz="1200" dirty="0" smtClean="0"/>
              <a:t>.</a:t>
            </a:r>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a:p>
        </p:txBody>
      </p:sp>
      <p:pic>
        <p:nvPicPr>
          <p:cNvPr id="3" name="Picture 2" descr="Screenshot (44).png"/>
          <p:cNvPicPr>
            <a:picLocks noChangeAspect="1"/>
          </p:cNvPicPr>
          <p:nvPr/>
        </p:nvPicPr>
        <p:blipFill>
          <a:blip r:embed="rId2" cstate="print"/>
          <a:stretch>
            <a:fillRect/>
          </a:stretch>
        </p:blipFill>
        <p:spPr>
          <a:xfrm>
            <a:off x="404664" y="1280592"/>
            <a:ext cx="6144683" cy="3456384"/>
          </a:xfrm>
          <a:prstGeom prst="rect">
            <a:avLst/>
          </a:prstGeom>
        </p:spPr>
      </p:pic>
      <p:pic>
        <p:nvPicPr>
          <p:cNvPr id="5" name="Picture 4" descr="Screenshot (45).png"/>
          <p:cNvPicPr>
            <a:picLocks noChangeAspect="1"/>
          </p:cNvPicPr>
          <p:nvPr/>
        </p:nvPicPr>
        <p:blipFill>
          <a:blip r:embed="rId3" cstate="print"/>
          <a:stretch>
            <a:fillRect/>
          </a:stretch>
        </p:blipFill>
        <p:spPr>
          <a:xfrm>
            <a:off x="404664" y="5673080"/>
            <a:ext cx="6144681" cy="345638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664" y="416496"/>
            <a:ext cx="6120680" cy="9048631"/>
          </a:xfrm>
          <a:prstGeom prst="rect">
            <a:avLst/>
          </a:prstGeom>
          <a:noFill/>
        </p:spPr>
        <p:txBody>
          <a:bodyPr wrap="square" rtlCol="0">
            <a:spAutoFit/>
          </a:bodyPr>
          <a:lstStyle/>
          <a:p>
            <a:r>
              <a:rPr lang="en-US" b="1" dirty="0" smtClean="0"/>
              <a:t>API for Update order based on Id</a:t>
            </a:r>
            <a:r>
              <a:rPr lang="en-US" b="1" dirty="0" smtClean="0"/>
              <a:t>:</a:t>
            </a:r>
            <a:r>
              <a:rPr lang="en-US" sz="1200" dirty="0" smtClean="0"/>
              <a:t/>
            </a:r>
            <a:br>
              <a:rPr lang="en-US" sz="1200" dirty="0" smtClean="0"/>
            </a:br>
            <a:r>
              <a:rPr lang="en-US" sz="1200" dirty="0" smtClean="0"/>
              <a:t>The Update Order API allows users to modify an order based on its unique ID</a:t>
            </a:r>
            <a:r>
              <a:rPr lang="en-US" sz="1200" dirty="0" smtClean="0"/>
              <a:t>.</a:t>
            </a:r>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dirty="0" smtClean="0"/>
          </a:p>
          <a:p>
            <a:endParaRPr lang="en-US" dirty="0" smtClean="0"/>
          </a:p>
          <a:p>
            <a:r>
              <a:rPr lang="en-US" b="1" dirty="0" smtClean="0"/>
              <a:t>API for </a:t>
            </a:r>
            <a:r>
              <a:rPr lang="en-US" b="1" dirty="0" smtClean="0"/>
              <a:t>cancel order </a:t>
            </a:r>
            <a:r>
              <a:rPr lang="en-US" b="1" dirty="0" smtClean="0"/>
              <a:t>based on Id:</a:t>
            </a:r>
            <a:endParaRPr lang="en-US" dirty="0" smtClean="0"/>
          </a:p>
          <a:p>
            <a:r>
              <a:rPr lang="en-US" sz="1200" dirty="0" smtClean="0"/>
              <a:t>The </a:t>
            </a:r>
            <a:r>
              <a:rPr lang="en-US" sz="1200" dirty="0" smtClean="0"/>
              <a:t>cancel Order API enables users to cancel an order by its unique ID.</a:t>
            </a:r>
            <a:endParaRPr lang="en-US" sz="1200"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a:p>
        </p:txBody>
      </p:sp>
      <p:pic>
        <p:nvPicPr>
          <p:cNvPr id="3" name="Picture 2" descr="Screenshot (46).png"/>
          <p:cNvPicPr>
            <a:picLocks noChangeAspect="1"/>
          </p:cNvPicPr>
          <p:nvPr/>
        </p:nvPicPr>
        <p:blipFill>
          <a:blip r:embed="rId2" cstate="print"/>
          <a:stretch>
            <a:fillRect/>
          </a:stretch>
        </p:blipFill>
        <p:spPr>
          <a:xfrm>
            <a:off x="332656" y="992560"/>
            <a:ext cx="6144682" cy="3456384"/>
          </a:xfrm>
          <a:prstGeom prst="rect">
            <a:avLst/>
          </a:prstGeom>
        </p:spPr>
      </p:pic>
      <p:pic>
        <p:nvPicPr>
          <p:cNvPr id="4" name="Picture 3" descr="Screenshot (47).png"/>
          <p:cNvPicPr>
            <a:picLocks noChangeAspect="1"/>
          </p:cNvPicPr>
          <p:nvPr/>
        </p:nvPicPr>
        <p:blipFill>
          <a:blip r:embed="rId3" cstate="print"/>
          <a:stretch>
            <a:fillRect/>
          </a:stretch>
        </p:blipFill>
        <p:spPr>
          <a:xfrm>
            <a:off x="332656" y="5673080"/>
            <a:ext cx="6192688" cy="34833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664" y="416496"/>
            <a:ext cx="5976664" cy="9079409"/>
          </a:xfrm>
          <a:prstGeom prst="rect">
            <a:avLst/>
          </a:prstGeom>
          <a:noFill/>
        </p:spPr>
        <p:txBody>
          <a:bodyPr wrap="square" rtlCol="0">
            <a:spAutoFit/>
          </a:bodyPr>
          <a:lstStyle/>
          <a:p>
            <a:r>
              <a:rPr lang="en-US" sz="2400" b="1" dirty="0" smtClean="0"/>
              <a:t>Technical Architecture:</a:t>
            </a:r>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1600" b="1" dirty="0" smtClean="0"/>
          </a:p>
          <a:p>
            <a:endParaRPr lang="en-US" sz="1600" b="1" dirty="0" smtClean="0"/>
          </a:p>
          <a:p>
            <a:endParaRPr lang="en-US" sz="1600" b="1" dirty="0" smtClean="0"/>
          </a:p>
          <a:p>
            <a:r>
              <a:rPr lang="en-US" sz="1600" dirty="0" smtClean="0"/>
              <a:t>The technical architecture of an e-commerce app typically involves a client-server model, where the frontend represents the client and the backend serves as the server. The frontend is responsible for user interface, interaction, and presentation, while the backend handles data storage, business logic, and integration with external services like payment gateways and databases. Communication between the frontend and backend is typically facilitated through APIs, enabling seamless data exchange and functionality.</a:t>
            </a:r>
            <a:endParaRPr lang="en-US" sz="2400" b="1" dirty="0" smtClean="0"/>
          </a:p>
          <a:p>
            <a:endParaRPr lang="en-US" sz="2400" b="1" dirty="0" smtClean="0"/>
          </a:p>
        </p:txBody>
      </p:sp>
      <p:pic>
        <p:nvPicPr>
          <p:cNvPr id="4" name="Picture 3" descr="mermaid-diagram-2023-06-02-161637.png"/>
          <p:cNvPicPr>
            <a:picLocks noChangeAspect="1"/>
          </p:cNvPicPr>
          <p:nvPr/>
        </p:nvPicPr>
        <p:blipFill>
          <a:blip r:embed="rId2" cstate="print"/>
          <a:stretch>
            <a:fillRect/>
          </a:stretch>
        </p:blipFill>
        <p:spPr>
          <a:xfrm>
            <a:off x="0" y="1496616"/>
            <a:ext cx="6858000" cy="4640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56" y="416496"/>
            <a:ext cx="6120680" cy="9325630"/>
          </a:xfrm>
          <a:prstGeom prst="rect">
            <a:avLst/>
          </a:prstGeom>
          <a:noFill/>
        </p:spPr>
        <p:txBody>
          <a:bodyPr wrap="square" rtlCol="0">
            <a:spAutoFit/>
          </a:bodyPr>
          <a:lstStyle/>
          <a:p>
            <a:r>
              <a:rPr lang="en-US" b="1" dirty="0" smtClean="0"/>
              <a:t>API’s for Get orders based on user Id and post payment</a:t>
            </a:r>
            <a:r>
              <a:rPr lang="en-US" b="1" dirty="0" smtClean="0"/>
              <a:t>:</a:t>
            </a:r>
          </a:p>
          <a:p>
            <a:r>
              <a:rPr lang="en-US" sz="1200" dirty="0" smtClean="0"/>
              <a:t>The Get Orders API retrieves orders based on user ID, while the Post Payment API processes and records a payment transaction.</a:t>
            </a:r>
            <a:endParaRPr lang="en-US" sz="1200" b="1"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3" name="Picture 2" descr="Screenshot (48).png"/>
          <p:cNvPicPr>
            <a:picLocks noChangeAspect="1"/>
          </p:cNvPicPr>
          <p:nvPr/>
        </p:nvPicPr>
        <p:blipFill>
          <a:blip r:embed="rId2" cstate="print"/>
          <a:stretch>
            <a:fillRect/>
          </a:stretch>
        </p:blipFill>
        <p:spPr>
          <a:xfrm>
            <a:off x="404664" y="1280592"/>
            <a:ext cx="6144682" cy="3456384"/>
          </a:xfrm>
          <a:prstGeom prst="rect">
            <a:avLst/>
          </a:prstGeom>
        </p:spPr>
      </p:pic>
      <p:pic>
        <p:nvPicPr>
          <p:cNvPr id="4" name="Picture 3" descr="Screenshot (49).png"/>
          <p:cNvPicPr>
            <a:picLocks noChangeAspect="1"/>
          </p:cNvPicPr>
          <p:nvPr/>
        </p:nvPicPr>
        <p:blipFill>
          <a:blip r:embed="rId3" cstate="print"/>
          <a:stretch>
            <a:fillRect/>
          </a:stretch>
        </p:blipFill>
        <p:spPr>
          <a:xfrm>
            <a:off x="404664" y="5025008"/>
            <a:ext cx="6165304" cy="346798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56" y="344488"/>
            <a:ext cx="6192688" cy="9325630"/>
          </a:xfrm>
          <a:prstGeom prst="rect">
            <a:avLst/>
          </a:prstGeom>
          <a:noFill/>
        </p:spPr>
        <p:txBody>
          <a:bodyPr wrap="square" rtlCol="0">
            <a:spAutoFit/>
          </a:bodyPr>
          <a:lstStyle/>
          <a:p>
            <a:r>
              <a:rPr lang="en-US" b="1" dirty="0" smtClean="0"/>
              <a:t>API’s for feedback and login</a:t>
            </a:r>
            <a:r>
              <a:rPr lang="en-US" b="1" dirty="0" smtClean="0"/>
              <a:t>:</a:t>
            </a:r>
          </a:p>
          <a:p>
            <a:r>
              <a:rPr lang="en-US" sz="1200" dirty="0" smtClean="0"/>
              <a:t>The Feedback API enables users to submit feedback or suggestions, while the Login API allows users to authenticate and access secured areas of an application or website.</a:t>
            </a:r>
            <a:endParaRPr lang="en-US" sz="1200"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r>
              <a:rPr lang="en-US" b="1" dirty="0" smtClean="0"/>
              <a:t>API’s for Register and get Users:</a:t>
            </a:r>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p:txBody>
      </p:sp>
      <p:pic>
        <p:nvPicPr>
          <p:cNvPr id="3" name="Picture 2" descr="Screenshot (50).png"/>
          <p:cNvPicPr>
            <a:picLocks noChangeAspect="1"/>
          </p:cNvPicPr>
          <p:nvPr/>
        </p:nvPicPr>
        <p:blipFill>
          <a:blip r:embed="rId2" cstate="print"/>
          <a:stretch>
            <a:fillRect/>
          </a:stretch>
        </p:blipFill>
        <p:spPr>
          <a:xfrm>
            <a:off x="404664" y="1136576"/>
            <a:ext cx="6048672" cy="3402379"/>
          </a:xfrm>
          <a:prstGeom prst="rect">
            <a:avLst/>
          </a:prstGeom>
        </p:spPr>
      </p:pic>
      <p:pic>
        <p:nvPicPr>
          <p:cNvPr id="4" name="Picture 3" descr="Screenshot (51).png"/>
          <p:cNvPicPr>
            <a:picLocks noChangeAspect="1"/>
          </p:cNvPicPr>
          <p:nvPr/>
        </p:nvPicPr>
        <p:blipFill>
          <a:blip r:embed="rId3" cstate="print"/>
          <a:stretch>
            <a:fillRect/>
          </a:stretch>
        </p:blipFill>
        <p:spPr>
          <a:xfrm>
            <a:off x="404664" y="5169023"/>
            <a:ext cx="6093296" cy="342747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56" y="416496"/>
            <a:ext cx="6120680" cy="8956298"/>
          </a:xfrm>
          <a:prstGeom prst="rect">
            <a:avLst/>
          </a:prstGeom>
          <a:noFill/>
        </p:spPr>
        <p:txBody>
          <a:bodyPr wrap="square" rtlCol="0">
            <a:spAutoFit/>
          </a:bodyPr>
          <a:lstStyle/>
          <a:p>
            <a:r>
              <a:rPr lang="en-US" b="1" dirty="0" smtClean="0"/>
              <a:t>API’s for Products</a:t>
            </a:r>
            <a:r>
              <a:rPr lang="en-US" b="1" dirty="0" smtClean="0"/>
              <a:t>:</a:t>
            </a:r>
          </a:p>
          <a:p>
            <a:r>
              <a:rPr lang="en-US" sz="1200" dirty="0" smtClean="0"/>
              <a:t/>
            </a:r>
            <a:br>
              <a:rPr lang="en-US" sz="1200" dirty="0" smtClean="0"/>
            </a:br>
            <a:r>
              <a:rPr lang="en-US" sz="1200" dirty="0" smtClean="0"/>
              <a:t>The Product API enables users to perform various operations related to products, such as creating, updating, deleting, and retrieving product information from a system or database.</a:t>
            </a:r>
            <a:endParaRPr lang="en-US" sz="1200"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r>
              <a:rPr lang="en-US" b="1" dirty="0" smtClean="0"/>
              <a:t>END.</a:t>
            </a:r>
          </a:p>
        </p:txBody>
      </p:sp>
      <p:pic>
        <p:nvPicPr>
          <p:cNvPr id="4" name="Picture 3" descr="Screenshot (53).png"/>
          <p:cNvPicPr>
            <a:picLocks noChangeAspect="1"/>
          </p:cNvPicPr>
          <p:nvPr/>
        </p:nvPicPr>
        <p:blipFill>
          <a:blip r:embed="rId2" cstate="print"/>
          <a:stretch>
            <a:fillRect/>
          </a:stretch>
        </p:blipFill>
        <p:spPr>
          <a:xfrm>
            <a:off x="404664" y="1424608"/>
            <a:ext cx="6064673" cy="3411379"/>
          </a:xfrm>
          <a:prstGeom prst="rect">
            <a:avLst/>
          </a:prstGeom>
        </p:spPr>
      </p:pic>
      <p:pic>
        <p:nvPicPr>
          <p:cNvPr id="5" name="Picture 4" descr="Screenshot (54).png"/>
          <p:cNvPicPr>
            <a:picLocks noChangeAspect="1"/>
          </p:cNvPicPr>
          <p:nvPr/>
        </p:nvPicPr>
        <p:blipFill>
          <a:blip r:embed="rId3" cstate="print"/>
          <a:stretch>
            <a:fillRect/>
          </a:stretch>
        </p:blipFill>
        <p:spPr>
          <a:xfrm>
            <a:off x="332656" y="5203125"/>
            <a:ext cx="6120680" cy="344288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664" y="416496"/>
            <a:ext cx="6048672" cy="8125301"/>
          </a:xfrm>
          <a:prstGeom prst="rect">
            <a:avLst/>
          </a:prstGeom>
          <a:noFill/>
        </p:spPr>
        <p:txBody>
          <a:bodyPr wrap="square" rtlCol="0">
            <a:spAutoFit/>
          </a:bodyPr>
          <a:lstStyle/>
          <a:p>
            <a:r>
              <a:rPr lang="en-US" b="1" dirty="0" smtClean="0"/>
              <a:t>Web Integration:</a:t>
            </a:r>
          </a:p>
          <a:p>
            <a:r>
              <a:rPr lang="en-US" sz="1400" dirty="0" smtClean="0"/>
              <a:t>Web integration typically refers to the process of integrating different web-based systems or services to work together seamlessly. It involves connecting various components, modules, or APIs to create a unified and functional web application. Here are some common aspects of web integration:</a:t>
            </a:r>
          </a:p>
          <a:p>
            <a:endParaRPr lang="en-US" sz="1400" dirty="0" smtClean="0"/>
          </a:p>
          <a:p>
            <a:r>
              <a:rPr lang="en-US" sz="1400" b="1" dirty="0" smtClean="0"/>
              <a:t>API Integration: </a:t>
            </a:r>
            <a:r>
              <a:rPr lang="en-US" sz="1400" dirty="0" smtClean="0"/>
              <a:t>Many web applications rely on integrating external APIs (Application Programming Interfaces) to access data or functionality from third-party services. This can involve integrating payment gateways, social media APIs, mapping services, or other web services.</a:t>
            </a:r>
          </a:p>
          <a:p>
            <a:endParaRPr lang="en-US" sz="1400" dirty="0" smtClean="0"/>
          </a:p>
          <a:p>
            <a:r>
              <a:rPr lang="en-US" sz="1400" b="1" dirty="0" smtClean="0"/>
              <a:t>Database Integration</a:t>
            </a:r>
            <a:r>
              <a:rPr lang="en-US" sz="1400" dirty="0" smtClean="0"/>
              <a:t>: Web applications often require integration with a database system to store and retrieve data. This integration involves establishing a connection with the database, designing the database schema, and implementing queries to interact with the data.</a:t>
            </a:r>
          </a:p>
          <a:p>
            <a:endParaRPr lang="en-US" sz="1400" dirty="0" smtClean="0"/>
          </a:p>
          <a:p>
            <a:r>
              <a:rPr lang="en-US" sz="1400" b="1" dirty="0" smtClean="0"/>
              <a:t>User Authentication and Authorization: </a:t>
            </a:r>
            <a:r>
              <a:rPr lang="en-US" sz="1400" dirty="0" smtClean="0"/>
              <a:t>Web integration includes implementing user authentication and authorization mechanisms. This involves integrating with authentication services or frameworks to handle user registration, login, and session management. Authorization mechanisms control user access to different parts of the application based on their roles and permissions.</a:t>
            </a:r>
          </a:p>
          <a:p>
            <a:endParaRPr lang="en-US" sz="1400" dirty="0" smtClean="0"/>
          </a:p>
          <a:p>
            <a:r>
              <a:rPr lang="en-US" sz="1400" b="1" dirty="0" smtClean="0"/>
              <a:t>Content Management Systems (CMS): </a:t>
            </a:r>
            <a:r>
              <a:rPr lang="en-US" sz="1400" dirty="0" smtClean="0"/>
              <a:t>Integration with a CMS allows web applications to manage and update content dynamically. This involves integrating the web application with a CMS platform, such as </a:t>
            </a:r>
            <a:r>
              <a:rPr lang="en-US" sz="1400" dirty="0" err="1" smtClean="0"/>
              <a:t>WordPress</a:t>
            </a:r>
            <a:r>
              <a:rPr lang="en-US" sz="1400" dirty="0" smtClean="0"/>
              <a:t>, </a:t>
            </a:r>
            <a:r>
              <a:rPr lang="en-US" sz="1400" dirty="0" err="1" smtClean="0"/>
              <a:t>Drupal</a:t>
            </a:r>
            <a:r>
              <a:rPr lang="en-US" sz="1400" dirty="0" smtClean="0"/>
              <a:t>, or custom-built CMS systems, to enable content creation, editing, and publishing.</a:t>
            </a:r>
          </a:p>
          <a:p>
            <a:endParaRPr lang="en-US" sz="1400" dirty="0" smtClean="0"/>
          </a:p>
          <a:p>
            <a:r>
              <a:rPr lang="en-US" sz="1400" b="1" dirty="0" smtClean="0"/>
              <a:t>Payment Integration</a:t>
            </a:r>
            <a:r>
              <a:rPr lang="en-US" sz="1400" dirty="0" smtClean="0"/>
              <a:t>: E-commerce web applications often require integrating with payment gateways to facilitate secure online transactions. This involves integrating with payment service providers and implementing the necessary workflows to handle payments, order processing, and transaction notifications.</a:t>
            </a:r>
          </a:p>
          <a:p>
            <a:endParaRPr lang="en-US" sz="1400" b="1" dirty="0" smtClean="0"/>
          </a:p>
          <a:p>
            <a:r>
              <a:rPr lang="en-US" sz="1400" b="1" dirty="0" smtClean="0"/>
              <a:t>External Service Integration: </a:t>
            </a:r>
            <a:r>
              <a:rPr lang="en-US" sz="1400" dirty="0" smtClean="0"/>
              <a:t>Web applications may need to integrate with various external services, such as email services, SMS gateways, cloud storage providers, or analytics platforms. This integration allows the application to leverage additional functionality and enhance user experience.</a:t>
            </a:r>
          </a:p>
          <a:p>
            <a:endParaRPr lang="en-US" sz="1400" b="1"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664" y="416496"/>
            <a:ext cx="6048672" cy="4462760"/>
          </a:xfrm>
          <a:prstGeom prst="rect">
            <a:avLst/>
          </a:prstGeom>
          <a:noFill/>
        </p:spPr>
        <p:txBody>
          <a:bodyPr wrap="square" rtlCol="0">
            <a:spAutoFit/>
          </a:bodyPr>
          <a:lstStyle/>
          <a:p>
            <a:r>
              <a:rPr lang="en-US" sz="1400" b="1" dirty="0" smtClean="0"/>
              <a:t>Data Synchronization</a:t>
            </a:r>
            <a:r>
              <a:rPr lang="en-US" b="1" dirty="0" smtClean="0"/>
              <a:t>: </a:t>
            </a:r>
            <a:r>
              <a:rPr lang="en-US" sz="1400" dirty="0" smtClean="0"/>
              <a:t>Web integration may involve synchronizing data between different systems or services to ensure consistency. This can include integrating with external APIs to fetch or push data, performing scheduled data imports or exports, or implementing real-time data synchronization mechanisms.</a:t>
            </a:r>
          </a:p>
          <a:p>
            <a:endParaRPr lang="en-US" sz="1400" dirty="0" smtClean="0"/>
          </a:p>
          <a:p>
            <a:r>
              <a:rPr lang="en-US" sz="1400" b="1" dirty="0" smtClean="0"/>
              <a:t>Frontend Integration: </a:t>
            </a:r>
            <a:r>
              <a:rPr lang="en-US" sz="1400" dirty="0" smtClean="0"/>
              <a:t>Web integration also includes integrating frontend technologies, such as HTML, CSS, and JavaScript frameworks, to develop a responsive and interactive user interface. This involves integrating frontend code with backend services, APIs, and data sources.</a:t>
            </a:r>
          </a:p>
          <a:p>
            <a:endParaRPr lang="en-US" sz="1400" dirty="0" smtClean="0"/>
          </a:p>
          <a:p>
            <a:r>
              <a:rPr lang="en-US" sz="1400" b="1" dirty="0" smtClean="0"/>
              <a:t>Testing and Quality Assurance: </a:t>
            </a:r>
            <a:r>
              <a:rPr lang="en-US" sz="1400" dirty="0" smtClean="0"/>
              <a:t>As with any software development, thorough testing and quality assurance processes are crucial for web integration. This includes testing the integration points, handling edge cases, and ensuring data integrity and security.</a:t>
            </a:r>
          </a:p>
          <a:p>
            <a:endParaRPr lang="en-US" sz="1400" dirty="0" smtClean="0"/>
          </a:p>
          <a:p>
            <a:endParaRPr lang="en-US" sz="1400" b="1" dirty="0" smtClean="0"/>
          </a:p>
          <a:p>
            <a:r>
              <a:rPr lang="en-US" sz="1400" dirty="0" smtClean="0"/>
              <a:t>Web integration can vary significantly depending on the specific requirements of the project and the technologies being used. It often requires coordination between developers, designers, system administrators, and third-party service providers to ensure successful integration and a seamless user experience.</a:t>
            </a:r>
            <a:endParaRPr lang="en-US" sz="14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56" y="416496"/>
            <a:ext cx="6120680" cy="8309967"/>
          </a:xfrm>
          <a:prstGeom prst="rect">
            <a:avLst/>
          </a:prstGeom>
          <a:noFill/>
        </p:spPr>
        <p:txBody>
          <a:bodyPr wrap="square" rtlCol="0">
            <a:spAutoFit/>
          </a:bodyPr>
          <a:lstStyle/>
          <a:p>
            <a:r>
              <a:rPr lang="en-US" sz="1600" b="1" dirty="0" smtClean="0"/>
              <a:t>Order Management: </a:t>
            </a:r>
            <a:r>
              <a:rPr lang="en-US" sz="1400" dirty="0" smtClean="0"/>
              <a:t>The app manages the order lifecycle, including order placement, tracking, and status updates. Users can view their order history, track shipments, and request returns or cancellations.</a:t>
            </a:r>
          </a:p>
          <a:p>
            <a:endParaRPr lang="en-US" dirty="0" smtClean="0"/>
          </a:p>
          <a:p>
            <a:r>
              <a:rPr lang="en-US" sz="1600" b="1" dirty="0" smtClean="0"/>
              <a:t>Search and Filtering: </a:t>
            </a:r>
            <a:r>
              <a:rPr lang="en-US" sz="1400" dirty="0" smtClean="0"/>
              <a:t>Users can search for products using keywords and apply filters to narrow down the search results based on criteria such as price range, brand, or customer ratings.</a:t>
            </a:r>
          </a:p>
          <a:p>
            <a:endParaRPr lang="en-US" dirty="0" smtClean="0"/>
          </a:p>
          <a:p>
            <a:r>
              <a:rPr lang="en-US" sz="1600" b="1" dirty="0" smtClean="0"/>
              <a:t>Overview: </a:t>
            </a:r>
            <a:r>
              <a:rPr lang="en-US" sz="1400" dirty="0" smtClean="0"/>
              <a:t>These are the basic features found in most e-commerce applications. However, depending on the specific requirements and complexity, e-commerce apps can include additional features like social sharing, personalized recommendations, advanced analytics, multi-language support, and integration with third-party services for shipping, inventory management, or marketing automation.</a:t>
            </a:r>
          </a:p>
          <a:p>
            <a:endParaRPr lang="en-US" sz="1400" dirty="0" smtClean="0"/>
          </a:p>
          <a:p>
            <a:r>
              <a:rPr lang="en-US" sz="2000" b="1" dirty="0" smtClean="0"/>
              <a:t>Roles and Responsibilities :</a:t>
            </a:r>
          </a:p>
          <a:p>
            <a:r>
              <a:rPr lang="en-US" sz="2000" b="1" dirty="0" smtClean="0"/>
              <a:t>	</a:t>
            </a:r>
            <a:r>
              <a:rPr lang="en-US" sz="1400" dirty="0" smtClean="0"/>
              <a:t>The project has two types of users – Seller and Customer. The roles and responsibilities of these two types of users can be inferred from the API endpoints defined in the code. Here is a summary: </a:t>
            </a:r>
          </a:p>
          <a:p>
            <a:endParaRPr lang="en-US" sz="1400" dirty="0" smtClean="0"/>
          </a:p>
          <a:p>
            <a:r>
              <a:rPr lang="en-US" sz="1400" b="1" dirty="0" smtClean="0"/>
              <a:t>Customer:</a:t>
            </a:r>
          </a:p>
          <a:p>
            <a:r>
              <a:rPr lang="en-US" sz="1400" dirty="0" smtClean="0"/>
              <a:t>1.  Create an account and log in to the system using their email and password.</a:t>
            </a:r>
          </a:p>
          <a:p>
            <a:r>
              <a:rPr lang="en-US" sz="1400" dirty="0" smtClean="0"/>
              <a:t>2.  Browse and search for products available on the platform.</a:t>
            </a:r>
          </a:p>
          <a:p>
            <a:r>
              <a:rPr lang="en-US" sz="1400" dirty="0" smtClean="0"/>
              <a:t>3.  View detailed product information, including description, price, and availability.</a:t>
            </a:r>
          </a:p>
          <a:p>
            <a:r>
              <a:rPr lang="en-US" sz="1400" dirty="0" smtClean="0"/>
              <a:t>4.  Add products to their cart for future purchase.</a:t>
            </a:r>
          </a:p>
          <a:p>
            <a:r>
              <a:rPr lang="en-US" sz="1400" dirty="0" smtClean="0"/>
              <a:t>5.  Proceed to checkout and place orders for selected products.</a:t>
            </a:r>
          </a:p>
          <a:p>
            <a:r>
              <a:rPr lang="en-US" sz="1400" dirty="0" smtClean="0"/>
              <a:t>6.  Make secure online payments for their orders.</a:t>
            </a:r>
          </a:p>
          <a:p>
            <a:r>
              <a:rPr lang="en-US" sz="1400" dirty="0" smtClean="0"/>
              <a:t>7.  Track the status of their orders.</a:t>
            </a:r>
          </a:p>
          <a:p>
            <a:r>
              <a:rPr lang="en-US" sz="1400" dirty="0" smtClean="0"/>
              <a:t>8.  Manage their profile information, including personal details and shipping addresses.</a:t>
            </a:r>
          </a:p>
          <a:p>
            <a:r>
              <a:rPr lang="en-US" sz="1400" dirty="0" smtClean="0"/>
              <a:t>9.  Provide feedback and reviews for products and sellers.</a:t>
            </a:r>
          </a:p>
          <a:p>
            <a:r>
              <a:rPr lang="en-US" sz="1400" dirty="0" smtClean="0"/>
              <a:t>10.  Access customer support for any queries or issues related to their orders.</a:t>
            </a:r>
          </a:p>
          <a:p>
            <a:endParaRPr lang="en-US" sz="1400" dirty="0" smtClean="0"/>
          </a:p>
          <a:p>
            <a:endParaRPr lang="en-US" sz="1400" dirty="0" smtClean="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672" y="416496"/>
            <a:ext cx="5976664" cy="6647974"/>
          </a:xfrm>
          <a:prstGeom prst="rect">
            <a:avLst/>
          </a:prstGeom>
          <a:noFill/>
        </p:spPr>
        <p:txBody>
          <a:bodyPr wrap="square" rtlCol="0">
            <a:spAutoFit/>
          </a:bodyPr>
          <a:lstStyle/>
          <a:p>
            <a:endParaRPr lang="en-US" sz="1600" b="1" dirty="0" smtClean="0"/>
          </a:p>
          <a:p>
            <a:r>
              <a:rPr lang="en-US" sz="1600" b="1" dirty="0" smtClean="0"/>
              <a:t>Seller:</a:t>
            </a:r>
          </a:p>
          <a:p>
            <a:r>
              <a:rPr lang="en-US" sz="1400" dirty="0" smtClean="0"/>
              <a:t>1.  Create an account and log in to the system using their email and password.</a:t>
            </a:r>
          </a:p>
          <a:p>
            <a:r>
              <a:rPr lang="en-US" sz="1400" dirty="0" smtClean="0"/>
              <a:t>2.  Manage their product inventory, including adding new products and   updating existing ones.</a:t>
            </a:r>
          </a:p>
          <a:p>
            <a:r>
              <a:rPr lang="en-US" sz="1400" dirty="0" smtClean="0"/>
              <a:t>3.  Set product details such as title, description, price, quantity, and images.</a:t>
            </a:r>
          </a:p>
          <a:p>
            <a:r>
              <a:rPr lang="en-US" sz="1400" dirty="0" smtClean="0"/>
              <a:t>4.  Monitor and fulfill orders received from customers.</a:t>
            </a:r>
          </a:p>
          <a:p>
            <a:r>
              <a:rPr lang="en-US" sz="1400" dirty="0" smtClean="0"/>
              <a:t>5.  Manage product categories and organize products accordingly.</a:t>
            </a:r>
          </a:p>
          <a:p>
            <a:r>
              <a:rPr lang="en-US" sz="1400" dirty="0" smtClean="0"/>
              <a:t>6.  Track sales and revenue generated from their products.</a:t>
            </a:r>
          </a:p>
          <a:p>
            <a:r>
              <a:rPr lang="en-US" sz="1400" dirty="0" smtClean="0"/>
              <a:t>7.  Interact with customers by responding to inquiries, resolving issues, and addressing feedback.</a:t>
            </a:r>
          </a:p>
          <a:p>
            <a:r>
              <a:rPr lang="en-US" sz="1400" dirty="0" smtClean="0"/>
              <a:t>8. Access seller support for assistance with any platform-related concerns.</a:t>
            </a:r>
          </a:p>
          <a:p>
            <a:endParaRPr lang="en-US" sz="1400" dirty="0" smtClean="0"/>
          </a:p>
          <a:p>
            <a:r>
              <a:rPr lang="en-US" sz="1600" b="1" dirty="0" smtClean="0"/>
              <a:t>Admin:</a:t>
            </a:r>
          </a:p>
          <a:p>
            <a:r>
              <a:rPr lang="en-US" sz="1400" dirty="0" smtClean="0"/>
              <a:t>1.  Manage and monitor the overall operation of the e-commerce platform.</a:t>
            </a:r>
          </a:p>
          <a:p>
            <a:r>
              <a:rPr lang="en-US" sz="1400" dirty="0" smtClean="0"/>
              <a:t>2.  Approve and onboard new sellers.</a:t>
            </a:r>
          </a:p>
          <a:p>
            <a:r>
              <a:rPr lang="en-US" sz="1400" dirty="0" smtClean="0"/>
              <a:t>3.  Monitor and moderate product listings, ensuring compliance with guidelines and policies.</a:t>
            </a:r>
          </a:p>
          <a:p>
            <a:r>
              <a:rPr lang="en-US" sz="1400" dirty="0" smtClean="0"/>
              <a:t>4.  Handle customer disputes and resolve issues.</a:t>
            </a:r>
          </a:p>
          <a:p>
            <a:r>
              <a:rPr lang="en-US" sz="1400" dirty="0" smtClean="0"/>
              <a:t>5.  Manage user accounts, including customer and seller profiles.</a:t>
            </a:r>
          </a:p>
          <a:p>
            <a:r>
              <a:rPr lang="en-US" sz="1400" dirty="0" smtClean="0"/>
              <a:t>6.  Analyze platform performance and generate reports on sales, customer behavior, and product popularity.</a:t>
            </a:r>
          </a:p>
          <a:p>
            <a:r>
              <a:rPr lang="en-US" sz="1400" dirty="0" smtClean="0"/>
              <a:t>7.  Implement and enforce platform policies, terms of service, and privacy regulations.</a:t>
            </a:r>
          </a:p>
          <a:p>
            <a:r>
              <a:rPr lang="en-US" sz="1400" dirty="0" smtClean="0"/>
              <a:t>8.  Continuously improve the platform's functionality, user experience, and security measures.</a:t>
            </a:r>
          </a:p>
          <a:p>
            <a:endParaRPr lang="en-US" sz="1400" dirty="0" smtClean="0"/>
          </a:p>
          <a:p>
            <a:r>
              <a:rPr lang="en-US" sz="1400" dirty="0" smtClean="0"/>
              <a:t> These roles and responsibilities are aimed at ensuring a smooth and efficient operation of the e-commerce app, providing a seamless experience for customers, sellers, and administrators.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56" y="416496"/>
            <a:ext cx="6192688" cy="3354765"/>
          </a:xfrm>
          <a:prstGeom prst="rect">
            <a:avLst/>
          </a:prstGeom>
          <a:noFill/>
        </p:spPr>
        <p:txBody>
          <a:bodyPr wrap="square" rtlCol="0">
            <a:spAutoFit/>
          </a:bodyPr>
          <a:lstStyle/>
          <a:p>
            <a:r>
              <a:rPr lang="en-US" sz="1600" b="1" dirty="0" smtClean="0"/>
              <a:t>Installation Guide : </a:t>
            </a:r>
          </a:p>
          <a:p>
            <a:r>
              <a:rPr lang="en-US" sz="1400" dirty="0" smtClean="0"/>
              <a:t>To install and run this job portal project, you can follow these steps: </a:t>
            </a:r>
          </a:p>
          <a:p>
            <a:r>
              <a:rPr lang="en-US" sz="1400" b="1" dirty="0" smtClean="0"/>
              <a:t>1. </a:t>
            </a:r>
            <a:r>
              <a:rPr lang="en-US" sz="1400" dirty="0" smtClean="0"/>
              <a:t> Install Node.js and </a:t>
            </a:r>
            <a:r>
              <a:rPr lang="en-US" sz="1400" dirty="0" err="1" smtClean="0"/>
              <a:t>MongoDB</a:t>
            </a:r>
            <a:r>
              <a:rPr lang="en-US" sz="1400" dirty="0" smtClean="0"/>
              <a:t> on your machine. </a:t>
            </a:r>
          </a:p>
          <a:p>
            <a:r>
              <a:rPr lang="en-US" sz="1400" b="1" dirty="0" smtClean="0"/>
              <a:t>2.</a:t>
            </a:r>
            <a:r>
              <a:rPr lang="en-US" sz="1400" dirty="0" smtClean="0"/>
              <a:t>  Open a terminal and navigate to the project directory. </a:t>
            </a:r>
          </a:p>
          <a:p>
            <a:r>
              <a:rPr lang="en-US" sz="1400" b="1" dirty="0" smtClean="0"/>
              <a:t>3.</a:t>
            </a:r>
            <a:r>
              <a:rPr lang="en-US" sz="1400" dirty="0" smtClean="0"/>
              <a:t>  Run </a:t>
            </a:r>
            <a:r>
              <a:rPr lang="en-US" sz="1400" dirty="0" err="1" smtClean="0"/>
              <a:t>npm</a:t>
            </a:r>
            <a:r>
              <a:rPr lang="en-US" sz="1400" dirty="0" smtClean="0"/>
              <a:t> install command to install all the necessary packages listed in the </a:t>
            </a:r>
            <a:r>
              <a:rPr lang="en-US" sz="1400" dirty="0" err="1" smtClean="0"/>
              <a:t>package.json</a:t>
            </a:r>
            <a:r>
              <a:rPr lang="en-US" sz="1400" dirty="0" smtClean="0"/>
              <a:t> file. </a:t>
            </a:r>
          </a:p>
          <a:p>
            <a:r>
              <a:rPr lang="en-US" sz="1400" b="1" dirty="0" smtClean="0"/>
              <a:t>4. </a:t>
            </a:r>
            <a:r>
              <a:rPr lang="en-US" sz="1400" dirty="0" smtClean="0"/>
              <a:t> Make sure </a:t>
            </a:r>
            <a:r>
              <a:rPr lang="en-US" sz="1400" dirty="0" err="1" smtClean="0"/>
              <a:t>MongoDB</a:t>
            </a:r>
            <a:r>
              <a:rPr lang="en-US" sz="1400" dirty="0" smtClean="0"/>
              <a:t> is running on your machine. You can start </a:t>
            </a:r>
            <a:r>
              <a:rPr lang="en-US" sz="1400" dirty="0" err="1" smtClean="0"/>
              <a:t>MongoDB</a:t>
            </a:r>
            <a:r>
              <a:rPr lang="en-US" sz="1400" dirty="0" smtClean="0"/>
              <a:t> by running </a:t>
            </a:r>
            <a:r>
              <a:rPr lang="en-US" sz="1400" dirty="0" err="1" smtClean="0"/>
              <a:t>mongod</a:t>
            </a:r>
            <a:r>
              <a:rPr lang="en-US" sz="1400" dirty="0" smtClean="0"/>
              <a:t> command in a separate terminal window. </a:t>
            </a:r>
          </a:p>
          <a:p>
            <a:r>
              <a:rPr lang="en-US" sz="1400" b="1" dirty="0" smtClean="0"/>
              <a:t>5. </a:t>
            </a:r>
            <a:r>
              <a:rPr lang="en-US" sz="1400" dirty="0" smtClean="0"/>
              <a:t> Start the server by running node app.js or </a:t>
            </a:r>
            <a:r>
              <a:rPr lang="en-US" sz="1400" dirty="0" err="1" smtClean="0"/>
              <a:t>npm</a:t>
            </a:r>
            <a:r>
              <a:rPr lang="en-US" sz="1400" dirty="0" smtClean="0"/>
              <a:t> start command in the terminal window. </a:t>
            </a:r>
          </a:p>
          <a:p>
            <a:r>
              <a:rPr lang="en-US" sz="1400" b="1" dirty="0" smtClean="0"/>
              <a:t>6.</a:t>
            </a:r>
            <a:r>
              <a:rPr lang="en-US" sz="1400" dirty="0" smtClean="0"/>
              <a:t>  The server will start listening on port 3000, and you should see the message "Server listening on port 3000" in the console. </a:t>
            </a:r>
          </a:p>
          <a:p>
            <a:r>
              <a:rPr lang="en-US" sz="1400" b="1" dirty="0" smtClean="0"/>
              <a:t>7.  </a:t>
            </a:r>
            <a:r>
              <a:rPr lang="en-US" sz="1400" dirty="0" smtClean="0"/>
              <a:t>You can now access the API endpoints by sending HTTP requests to http:// localhost:3000 using a tool like Postman or any web browser. </a:t>
            </a:r>
          </a:p>
          <a:p>
            <a:endParaRPr lang="en-US" sz="1400"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56" y="416496"/>
            <a:ext cx="6120680" cy="7909858"/>
          </a:xfrm>
          <a:prstGeom prst="rect">
            <a:avLst/>
          </a:prstGeom>
          <a:noFill/>
        </p:spPr>
        <p:txBody>
          <a:bodyPr wrap="square" rtlCol="0">
            <a:spAutoFit/>
          </a:bodyPr>
          <a:lstStyle/>
          <a:p>
            <a:r>
              <a:rPr lang="en-US" b="1" dirty="0" smtClean="0"/>
              <a:t>Pre Requisites:</a:t>
            </a:r>
          </a:p>
          <a:p>
            <a:endParaRPr lang="en-US" sz="1400" b="1" dirty="0" smtClean="0"/>
          </a:p>
          <a:p>
            <a:r>
              <a:rPr lang="en-US" sz="1400" dirty="0" smtClean="0"/>
              <a:t>To develop a full-stack e-commerce app using </a:t>
            </a:r>
            <a:r>
              <a:rPr lang="en-US" sz="1400" dirty="0" err="1" smtClean="0"/>
              <a:t>AngularJS</a:t>
            </a:r>
            <a:r>
              <a:rPr lang="en-US" sz="1400" dirty="0" smtClean="0"/>
              <a:t>, Node.js, and </a:t>
            </a:r>
            <a:r>
              <a:rPr lang="en-US" sz="1400" dirty="0" err="1" smtClean="0"/>
              <a:t>MongoDB</a:t>
            </a:r>
            <a:r>
              <a:rPr lang="en-US" sz="1400" dirty="0" smtClean="0"/>
              <a:t>, there are several prerequisites you should consider. Here are the key prerequisites for developing such an application:</a:t>
            </a:r>
          </a:p>
          <a:p>
            <a:endParaRPr lang="en-US" sz="1400" dirty="0" smtClean="0"/>
          </a:p>
          <a:p>
            <a:r>
              <a:rPr lang="en-US" sz="1400" b="1" dirty="0" smtClean="0"/>
              <a:t>Knowledge of JavaScript: </a:t>
            </a:r>
            <a:r>
              <a:rPr lang="en-US" sz="1400" dirty="0" smtClean="0"/>
              <a:t>Strong knowledge of JavaScript is essential as both </a:t>
            </a:r>
            <a:r>
              <a:rPr lang="en-US" sz="1400" dirty="0" err="1" smtClean="0"/>
              <a:t>AngularJS</a:t>
            </a:r>
            <a:r>
              <a:rPr lang="en-US" sz="1400" dirty="0" smtClean="0"/>
              <a:t> and Node.js are JavaScript-based frameworks. Familiarize yourself with the fundamentals of JavaScript, including variables, functions, data types, and control flow.</a:t>
            </a:r>
          </a:p>
          <a:p>
            <a:endParaRPr lang="en-US" sz="1400" dirty="0" smtClean="0"/>
          </a:p>
          <a:p>
            <a:r>
              <a:rPr lang="en-US" sz="1400" b="1" dirty="0" smtClean="0"/>
              <a:t>Understanding of </a:t>
            </a:r>
            <a:r>
              <a:rPr lang="en-US" sz="1400" b="1" dirty="0" err="1" smtClean="0"/>
              <a:t>AngularJS</a:t>
            </a:r>
            <a:r>
              <a:rPr lang="en-US" sz="1400" dirty="0" smtClean="0"/>
              <a:t>: </a:t>
            </a:r>
            <a:r>
              <a:rPr lang="en-US" sz="1400" dirty="0" err="1" smtClean="0"/>
              <a:t>AngularJS</a:t>
            </a:r>
            <a:r>
              <a:rPr lang="en-US" sz="1400" dirty="0" smtClean="0"/>
              <a:t> is a popular JavaScript framework for building dynamic single-page applications. Learn the basics of </a:t>
            </a:r>
            <a:r>
              <a:rPr lang="en-US" sz="1400" dirty="0" err="1" smtClean="0"/>
              <a:t>AngularJS</a:t>
            </a:r>
            <a:r>
              <a:rPr lang="en-US" sz="1400" dirty="0" smtClean="0"/>
              <a:t>, including concepts like data binding, directives, services, and controllers. Familiarize yourself with </a:t>
            </a:r>
            <a:r>
              <a:rPr lang="en-US" sz="1400" dirty="0" err="1" smtClean="0"/>
              <a:t>AngularJS</a:t>
            </a:r>
            <a:r>
              <a:rPr lang="en-US" sz="1400" dirty="0" smtClean="0"/>
              <a:t> modules and the </a:t>
            </a:r>
            <a:r>
              <a:rPr lang="en-US" sz="1400" dirty="0" err="1" smtClean="0"/>
              <a:t>AngularJS</a:t>
            </a:r>
            <a:r>
              <a:rPr lang="en-US" sz="1400" dirty="0" smtClean="0"/>
              <a:t> application architecture.</a:t>
            </a:r>
          </a:p>
          <a:p>
            <a:endParaRPr lang="en-US" sz="1400" dirty="0" smtClean="0"/>
          </a:p>
          <a:p>
            <a:r>
              <a:rPr lang="en-US" sz="1400" b="1" dirty="0" smtClean="0"/>
              <a:t>Proficiency in Node.js</a:t>
            </a:r>
            <a:r>
              <a:rPr lang="en-US" sz="1400" dirty="0" smtClean="0"/>
              <a:t>: Node.js is a server-side JavaScript runtime environment. Gain a solid understanding of Node.js and its core modules. Learn how to use </a:t>
            </a:r>
            <a:r>
              <a:rPr lang="en-US" sz="1400" dirty="0" err="1" smtClean="0"/>
              <a:t>npm</a:t>
            </a:r>
            <a:r>
              <a:rPr lang="en-US" sz="1400" dirty="0" smtClean="0"/>
              <a:t> (Node Package Manager) to manage dependencies and build your application's server-side logic using Node.js.</a:t>
            </a:r>
          </a:p>
          <a:p>
            <a:endParaRPr lang="en-US" sz="1400" dirty="0" smtClean="0"/>
          </a:p>
          <a:p>
            <a:r>
              <a:rPr lang="en-US" sz="1400" b="1" dirty="0" smtClean="0"/>
              <a:t>Familiarity with </a:t>
            </a:r>
            <a:r>
              <a:rPr lang="en-US" sz="1400" b="1" dirty="0" err="1" smtClean="0"/>
              <a:t>MongoDB</a:t>
            </a:r>
            <a:r>
              <a:rPr lang="en-US" sz="1400" b="1" dirty="0" smtClean="0"/>
              <a:t>: </a:t>
            </a:r>
            <a:r>
              <a:rPr lang="en-US" sz="1400" dirty="0" err="1" smtClean="0"/>
              <a:t>MongoDB</a:t>
            </a:r>
            <a:r>
              <a:rPr lang="en-US" sz="1400" dirty="0" smtClean="0"/>
              <a:t> is a </a:t>
            </a:r>
            <a:r>
              <a:rPr lang="en-US" sz="1400" dirty="0" err="1" smtClean="0"/>
              <a:t>NoSQL</a:t>
            </a:r>
            <a:r>
              <a:rPr lang="en-US" sz="1400" dirty="0" smtClean="0"/>
              <a:t> database that stores data in flexible, JSON-like documents. Learn the basics of </a:t>
            </a:r>
            <a:r>
              <a:rPr lang="en-US" sz="1400" dirty="0" err="1" smtClean="0"/>
              <a:t>MongoDB</a:t>
            </a:r>
            <a:r>
              <a:rPr lang="en-US" sz="1400" dirty="0" smtClean="0"/>
              <a:t>, including document structure, collections, querying, and indexing. Understand how to connect your Node.js server to </a:t>
            </a:r>
            <a:r>
              <a:rPr lang="en-US" sz="1400" dirty="0" err="1" smtClean="0"/>
              <a:t>MongoDB</a:t>
            </a:r>
            <a:r>
              <a:rPr lang="en-US" sz="1400" dirty="0" smtClean="0"/>
              <a:t> using the appropriate </a:t>
            </a:r>
            <a:r>
              <a:rPr lang="en-US" sz="1400" dirty="0" err="1" smtClean="0"/>
              <a:t>MongoDB</a:t>
            </a:r>
            <a:r>
              <a:rPr lang="en-US" sz="1400" dirty="0" smtClean="0"/>
              <a:t> driver or an Object-Document Mapping (ODM) library like Mongoose.</a:t>
            </a:r>
          </a:p>
          <a:p>
            <a:endParaRPr lang="en-US" sz="1400" dirty="0" smtClean="0"/>
          </a:p>
          <a:p>
            <a:r>
              <a:rPr lang="en-US" sz="1400" b="1" dirty="0" err="1" smtClean="0"/>
              <a:t>RESTful</a:t>
            </a:r>
            <a:r>
              <a:rPr lang="en-US" sz="1400" b="1" dirty="0" smtClean="0"/>
              <a:t> API Development: </a:t>
            </a:r>
            <a:r>
              <a:rPr lang="en-US" sz="1400" dirty="0" smtClean="0"/>
              <a:t>Design and develop </a:t>
            </a:r>
            <a:r>
              <a:rPr lang="en-US" sz="1400" dirty="0" err="1" smtClean="0"/>
              <a:t>RESTful</a:t>
            </a:r>
            <a:r>
              <a:rPr lang="en-US" sz="1400" dirty="0" smtClean="0"/>
              <a:t> APIs to facilitate communication between the frontend and backend of your e-commerce app. Understand how to define routes, handle HTTP requests and responses, and implement authentication and authorization mechanisms using middleware.</a:t>
            </a:r>
          </a:p>
          <a:p>
            <a:endParaRPr lang="en-US" sz="1400" dirty="0" smtClean="0"/>
          </a:p>
          <a:p>
            <a:r>
              <a:rPr lang="en-US" sz="1400" b="1" dirty="0" smtClean="0"/>
              <a:t>HTML and CSS: </a:t>
            </a:r>
            <a:r>
              <a:rPr lang="en-US" sz="1400" dirty="0" smtClean="0"/>
              <a:t>Proficiency in HTML and CSS is essential for designing the user interface of your e-commerce app. Learn HTML tags, elements, and attributes, as well as CSS selectors, properties, and styling techniques to create visually appealing and responsive web pages.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672" y="416496"/>
            <a:ext cx="5904656" cy="6340197"/>
          </a:xfrm>
          <a:prstGeom prst="rect">
            <a:avLst/>
          </a:prstGeom>
          <a:noFill/>
        </p:spPr>
        <p:txBody>
          <a:bodyPr wrap="square" rtlCol="0">
            <a:spAutoFit/>
          </a:bodyPr>
          <a:lstStyle/>
          <a:p>
            <a:endParaRPr lang="en-US" sz="1400" b="1" dirty="0" smtClean="0"/>
          </a:p>
          <a:p>
            <a:r>
              <a:rPr lang="en-US" sz="1400" b="1" dirty="0" smtClean="0"/>
              <a:t>Authentication and Authorization</a:t>
            </a:r>
            <a:r>
              <a:rPr lang="en-US" sz="1400" dirty="0" smtClean="0"/>
              <a:t>: Understand different authentication and authorization mechanisms to secure your e-commerce app. Explore concepts like token-based authentication, </a:t>
            </a:r>
            <a:r>
              <a:rPr lang="en-US" sz="1400" dirty="0" err="1" smtClean="0"/>
              <a:t>OAuth</a:t>
            </a:r>
            <a:r>
              <a:rPr lang="en-US" sz="1400" dirty="0" smtClean="0"/>
              <a:t>, and JWT (JSON Web Tokens). Implement user registration, login, and session management with appropriate security measures.</a:t>
            </a:r>
          </a:p>
          <a:p>
            <a:endParaRPr lang="en-US" sz="1400" dirty="0" smtClean="0"/>
          </a:p>
          <a:p>
            <a:r>
              <a:rPr lang="en-US" sz="1400" b="1" dirty="0" smtClean="0"/>
              <a:t>Payment Gateway Integration: </a:t>
            </a:r>
            <a:r>
              <a:rPr lang="en-US" sz="1400" dirty="0" smtClean="0"/>
              <a:t>E-commerce apps often require payment gateway integration to facilitate secure online transactions. Familiarize yourself with payment gateway APIs and understand how to integrate them into your application, ensuring proper handling of transactions and security measures.</a:t>
            </a:r>
          </a:p>
          <a:p>
            <a:endParaRPr lang="en-US" sz="1400" dirty="0" smtClean="0"/>
          </a:p>
          <a:p>
            <a:r>
              <a:rPr lang="en-US" sz="1400" b="1" dirty="0" smtClean="0"/>
              <a:t>Development Tools: </a:t>
            </a:r>
            <a:r>
              <a:rPr lang="en-US" sz="1400" dirty="0" smtClean="0"/>
              <a:t>Set up a development environment with the necessary tools. Install Node.js, </a:t>
            </a:r>
            <a:r>
              <a:rPr lang="en-US" sz="1400" dirty="0" err="1" smtClean="0"/>
              <a:t>MongoDB</a:t>
            </a:r>
            <a:r>
              <a:rPr lang="en-US" sz="1400" dirty="0" smtClean="0"/>
              <a:t>, and a code editor of your choice (e.g., Visual Studio Code). Familiarize yourself with debugging tools, version control systems (e.g., </a:t>
            </a:r>
            <a:r>
              <a:rPr lang="en-US" sz="1400" dirty="0" err="1" smtClean="0"/>
              <a:t>Git</a:t>
            </a:r>
            <a:r>
              <a:rPr lang="en-US" sz="1400" dirty="0" smtClean="0"/>
              <a:t>), and package managers like </a:t>
            </a:r>
            <a:r>
              <a:rPr lang="en-US" sz="1400" dirty="0" err="1" smtClean="0"/>
              <a:t>npm</a:t>
            </a:r>
            <a:r>
              <a:rPr lang="en-US" sz="1400" dirty="0" smtClean="0"/>
              <a:t>.</a:t>
            </a:r>
          </a:p>
          <a:p>
            <a:endParaRPr lang="en-US" sz="1400" dirty="0" smtClean="0"/>
          </a:p>
          <a:p>
            <a:r>
              <a:rPr lang="en-US" sz="1400" b="1" dirty="0" smtClean="0"/>
              <a:t>Testing and Deployment: </a:t>
            </a:r>
            <a:r>
              <a:rPr lang="en-US" sz="1400" dirty="0" smtClean="0"/>
              <a:t>Learn about testing methodologies and frameworks for both frontend and backend development. Explore unit testing, integration testing, and end-to-end testing techniques. Familiarize yourself with deployment strategies and hosting platforms to deploy your e-commerce app.</a:t>
            </a:r>
          </a:p>
          <a:p>
            <a:endParaRPr lang="en-US" sz="1400" dirty="0" smtClean="0"/>
          </a:p>
          <a:p>
            <a:endParaRPr lang="en-US" sz="1400" dirty="0" smtClean="0"/>
          </a:p>
          <a:p>
            <a:r>
              <a:rPr lang="en-US" sz="1400" dirty="0" smtClean="0"/>
              <a:t>Remember that continuous learning and staying updated with the latest advancements in </a:t>
            </a:r>
            <a:r>
              <a:rPr lang="en-US" sz="1400" dirty="0" err="1" smtClean="0"/>
              <a:t>AngularJS</a:t>
            </a:r>
            <a:r>
              <a:rPr lang="en-US" sz="1400" dirty="0" smtClean="0"/>
              <a:t>, Node.js, and </a:t>
            </a:r>
            <a:r>
              <a:rPr lang="en-US" sz="1400" dirty="0" err="1" smtClean="0"/>
              <a:t>MongoDB</a:t>
            </a:r>
            <a:r>
              <a:rPr lang="en-US" sz="1400" dirty="0" smtClean="0"/>
              <a:t> are essential to build a robust and efficient e-commerce application. Documentation, online tutorials, and community resources are valuable sources of information during the development process</a:t>
            </a:r>
          </a:p>
          <a:p>
            <a:endParaRPr lang="en-US" sz="1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664" y="488504"/>
            <a:ext cx="6048672" cy="8956298"/>
          </a:xfrm>
          <a:prstGeom prst="rect">
            <a:avLst/>
          </a:prstGeom>
          <a:noFill/>
        </p:spPr>
        <p:txBody>
          <a:bodyPr wrap="square" rtlCol="0">
            <a:spAutoFit/>
          </a:bodyPr>
          <a:lstStyle/>
          <a:p>
            <a:r>
              <a:rPr lang="en-US" sz="2400" b="1" dirty="0" smtClean="0"/>
              <a:t>Project Flow:</a:t>
            </a:r>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a:p>
        </p:txBody>
      </p:sp>
      <p:pic>
        <p:nvPicPr>
          <p:cNvPr id="8" name="Picture 7" descr="mermaid-diagram-2023-06-02-162806.png"/>
          <p:cNvPicPr>
            <a:picLocks noChangeAspect="1"/>
          </p:cNvPicPr>
          <p:nvPr/>
        </p:nvPicPr>
        <p:blipFill>
          <a:blip r:embed="rId2" cstate="print"/>
          <a:stretch>
            <a:fillRect/>
          </a:stretch>
        </p:blipFill>
        <p:spPr>
          <a:xfrm>
            <a:off x="57150" y="2632710"/>
            <a:ext cx="6743700" cy="4640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672" y="344488"/>
            <a:ext cx="5976664" cy="8248412"/>
          </a:xfrm>
          <a:prstGeom prst="rect">
            <a:avLst/>
          </a:prstGeom>
          <a:noFill/>
        </p:spPr>
        <p:txBody>
          <a:bodyPr wrap="square" rtlCol="0">
            <a:spAutoFit/>
          </a:bodyPr>
          <a:lstStyle/>
          <a:p>
            <a:r>
              <a:rPr lang="en-US" sz="2000" b="1" dirty="0" smtClean="0"/>
              <a:t>.Project Structure:</a:t>
            </a:r>
          </a:p>
          <a:p>
            <a:endParaRPr lang="en-US" sz="2000" b="1" dirty="0" smtClean="0"/>
          </a:p>
          <a:p>
            <a:r>
              <a:rPr lang="en-US" sz="1400" dirty="0" smtClean="0"/>
              <a:t>├── </a:t>
            </a:r>
            <a:r>
              <a:rPr lang="en-US" sz="1400" dirty="0" err="1" smtClean="0"/>
              <a:t>src</a:t>
            </a:r>
            <a:endParaRPr lang="en-US" sz="1400" dirty="0" smtClean="0"/>
          </a:p>
          <a:p>
            <a:r>
              <a:rPr lang="en-US" sz="1400" dirty="0" smtClean="0"/>
              <a:t>│   ├── app</a:t>
            </a:r>
          </a:p>
          <a:p>
            <a:r>
              <a:rPr lang="en-US" sz="1400" dirty="0" smtClean="0"/>
              <a:t>│   │   ├── components</a:t>
            </a:r>
          </a:p>
          <a:p>
            <a:r>
              <a:rPr lang="en-US" sz="1400" dirty="0" smtClean="0"/>
              <a:t>│   │   │   ├── Register.js</a:t>
            </a:r>
          </a:p>
          <a:p>
            <a:r>
              <a:rPr lang="en-US" sz="1400" dirty="0" smtClean="0"/>
              <a:t>│   │   │   ├── Login.js</a:t>
            </a:r>
          </a:p>
          <a:p>
            <a:r>
              <a:rPr lang="en-US" sz="1400" dirty="0" smtClean="0"/>
              <a:t>│   │   │   ├── Home.js</a:t>
            </a:r>
          </a:p>
          <a:p>
            <a:r>
              <a:rPr lang="en-US" sz="1400" dirty="0" smtClean="0"/>
              <a:t>│   │   │   ├── Products.js</a:t>
            </a:r>
          </a:p>
          <a:p>
            <a:r>
              <a:rPr lang="en-US" sz="1400" dirty="0" smtClean="0"/>
              <a:t>│   │   │   ├── MyCart.js</a:t>
            </a:r>
          </a:p>
          <a:p>
            <a:r>
              <a:rPr lang="en-US" sz="1400" dirty="0" smtClean="0"/>
              <a:t>│   │   │   ├── MyOrders.js</a:t>
            </a:r>
          </a:p>
          <a:p>
            <a:r>
              <a:rPr lang="en-US" sz="1400" dirty="0" smtClean="0"/>
              <a:t>│   │   │   ├── PlaceOrder.js</a:t>
            </a:r>
          </a:p>
          <a:p>
            <a:r>
              <a:rPr lang="en-US" sz="1400" dirty="0" smtClean="0"/>
              <a:t>│   │   │   ├── History.js</a:t>
            </a:r>
          </a:p>
          <a:p>
            <a:r>
              <a:rPr lang="en-US" sz="1400" dirty="0" smtClean="0"/>
              <a:t>│   │   │   ├── Feedback.js</a:t>
            </a:r>
          </a:p>
          <a:p>
            <a:r>
              <a:rPr lang="en-US" sz="1400" dirty="0" smtClean="0"/>
              <a:t>│   │   │   └── ProductDetails.js</a:t>
            </a:r>
          </a:p>
          <a:p>
            <a:r>
              <a:rPr lang="en-US" sz="1400" dirty="0" smtClean="0"/>
              <a:t>│   │   ├── pages</a:t>
            </a:r>
          </a:p>
          <a:p>
            <a:r>
              <a:rPr lang="en-US" sz="1400" dirty="0" smtClean="0"/>
              <a:t>│   │   │   ├── HomePage.js</a:t>
            </a:r>
          </a:p>
          <a:p>
            <a:r>
              <a:rPr lang="en-US" sz="1400" dirty="0" smtClean="0"/>
              <a:t>│   │   │   ├── ProductListPage.js</a:t>
            </a:r>
          </a:p>
          <a:p>
            <a:r>
              <a:rPr lang="en-US" sz="1400" dirty="0" smtClean="0"/>
              <a:t>│   │   │   ├── ProductDetailPage.js</a:t>
            </a:r>
          </a:p>
          <a:p>
            <a:r>
              <a:rPr lang="en-US" sz="1400" dirty="0" smtClean="0"/>
              <a:t>│   │   │   ├── CartPage.js</a:t>
            </a:r>
          </a:p>
          <a:p>
            <a:r>
              <a:rPr lang="en-US" sz="1400" dirty="0" smtClean="0"/>
              <a:t>│   │   │   ├── CheckoutPage.js</a:t>
            </a:r>
          </a:p>
          <a:p>
            <a:r>
              <a:rPr lang="en-US" sz="1400" dirty="0" smtClean="0"/>
              <a:t>│   │   │   ├── OrdersPage.js</a:t>
            </a:r>
          </a:p>
          <a:p>
            <a:r>
              <a:rPr lang="en-US" sz="1400" dirty="0" smtClean="0"/>
              <a:t>│   │   │   └── ...</a:t>
            </a:r>
          </a:p>
          <a:p>
            <a:r>
              <a:rPr lang="en-US" sz="1400" dirty="0" smtClean="0"/>
              <a:t>│   │   ├── services</a:t>
            </a:r>
          </a:p>
          <a:p>
            <a:r>
              <a:rPr lang="en-US" sz="1400" dirty="0" smtClean="0"/>
              <a:t>│   │   │   ├── AuthService.js</a:t>
            </a:r>
          </a:p>
          <a:p>
            <a:r>
              <a:rPr lang="en-US" sz="1400" dirty="0" smtClean="0"/>
              <a:t>│   │   │   ├── ProductService.js</a:t>
            </a:r>
          </a:p>
          <a:p>
            <a:r>
              <a:rPr lang="en-US" sz="1400" dirty="0" smtClean="0"/>
              <a:t>│   │   │   ├── CartService.js</a:t>
            </a:r>
          </a:p>
          <a:p>
            <a:r>
              <a:rPr lang="en-US" sz="1400" dirty="0" smtClean="0"/>
              <a:t>│   │   │   ├── OrderService.js</a:t>
            </a:r>
          </a:p>
          <a:p>
            <a:r>
              <a:rPr lang="en-US" sz="1400" dirty="0" smtClean="0"/>
              <a:t>│   │   │   └── ...</a:t>
            </a:r>
          </a:p>
          <a:p>
            <a:r>
              <a:rPr lang="en-US" sz="1400" dirty="0" smtClean="0"/>
              <a:t>│   │   ├── </a:t>
            </a:r>
            <a:r>
              <a:rPr lang="en-US" sz="1400" dirty="0" err="1" smtClean="0"/>
              <a:t>utils</a:t>
            </a:r>
            <a:endParaRPr lang="en-US" sz="1400" dirty="0" smtClean="0"/>
          </a:p>
          <a:p>
            <a:r>
              <a:rPr lang="en-US" sz="1400" dirty="0" smtClean="0"/>
              <a:t>│   │   │   ├── APIUtils.js</a:t>
            </a:r>
          </a:p>
          <a:p>
            <a:r>
              <a:rPr lang="en-US" sz="1400" dirty="0" smtClean="0"/>
              <a:t>│   │   │   ├── StorageUtils.js</a:t>
            </a:r>
          </a:p>
          <a:p>
            <a:r>
              <a:rPr lang="en-US" sz="1400" dirty="0" smtClean="0"/>
              <a:t>│   │   │   └── ...</a:t>
            </a:r>
          </a:p>
          <a:p>
            <a:r>
              <a:rPr lang="en-US" sz="1400" dirty="0" smtClean="0"/>
              <a:t>│   │   ├── App.js</a:t>
            </a:r>
          </a:p>
          <a:p>
            <a:r>
              <a:rPr lang="en-US" sz="1400" dirty="0" smtClean="0"/>
              <a:t>│   │   ├── index.js</a:t>
            </a:r>
          </a:p>
          <a:p>
            <a:r>
              <a:rPr lang="en-US" sz="1400" dirty="0" smtClean="0"/>
              <a:t>│   │   └── ...</a:t>
            </a:r>
          </a:p>
          <a:p>
            <a:r>
              <a:rPr lang="en-US" sz="1400" dirty="0" smtClean="0"/>
              <a:t>└── ...</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1928</TotalTime>
  <Words>2752</Words>
  <Application>Microsoft Office PowerPoint</Application>
  <PresentationFormat>A4 Paper (210x297 mm)</PresentationFormat>
  <Paragraphs>571</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157</cp:revision>
  <dcterms:created xsi:type="dcterms:W3CDTF">2023-05-18T13:59:07Z</dcterms:created>
  <dcterms:modified xsi:type="dcterms:W3CDTF">2023-06-14T08:20:23Z</dcterms:modified>
</cp:coreProperties>
</file>